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09" r:id="rId3"/>
    <p:sldId id="411" r:id="rId4"/>
    <p:sldId id="413" r:id="rId5"/>
    <p:sldId id="433" r:id="rId6"/>
    <p:sldId id="434" r:id="rId7"/>
    <p:sldId id="435" r:id="rId8"/>
    <p:sldId id="470" r:id="rId9"/>
    <p:sldId id="436" r:id="rId10"/>
    <p:sldId id="437" r:id="rId11"/>
    <p:sldId id="438" r:id="rId12"/>
    <p:sldId id="439" r:id="rId13"/>
    <p:sldId id="440" r:id="rId14"/>
    <p:sldId id="441" r:id="rId15"/>
    <p:sldId id="471" r:id="rId16"/>
    <p:sldId id="451" r:id="rId17"/>
    <p:sldId id="452" r:id="rId18"/>
    <p:sldId id="456" r:id="rId19"/>
    <p:sldId id="442" r:id="rId20"/>
    <p:sldId id="443" r:id="rId21"/>
    <p:sldId id="445" r:id="rId22"/>
    <p:sldId id="446" r:id="rId23"/>
    <p:sldId id="447" r:id="rId24"/>
    <p:sldId id="448" r:id="rId25"/>
    <p:sldId id="449" r:id="rId26"/>
    <p:sldId id="457" r:id="rId27"/>
    <p:sldId id="458" r:id="rId28"/>
    <p:sldId id="453" r:id="rId29"/>
    <p:sldId id="454" r:id="rId30"/>
    <p:sldId id="455" r:id="rId31"/>
    <p:sldId id="410" r:id="rId32"/>
  </p:sldIdLst>
  <p:sldSz cx="12192000" cy="6858000"/>
  <p:notesSz cx="6858000" cy="9144000"/>
  <p:embeddedFontLst>
    <p:embeddedFont>
      <p:font typeface="微软雅黑" panose="020B0503020204020204" pitchFamily="34" charset="-122"/>
      <p:regular r:id="rId38"/>
    </p:embeddedFont>
    <p:embeddedFont>
      <p:font typeface="字魂58号-创中黑-Regular" panose="00000500000000000000" charset="-122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字魂24号-镇魂手书" panose="00000500000000000000" charset="-122"/>
      <p:regular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" Target="slides/slide2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4" Type="http://schemas.openxmlformats.org/officeDocument/2006/relationships/image" Target="../media/image6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6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4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6.xml"/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9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0.xml"/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3.xml"/><Relationship Id="rId10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6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.xml"/><Relationship Id="rId4" Type="http://schemas.openxmlformats.org/officeDocument/2006/relationships/image" Target="../media/image3.jpe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image" Target="../media/image4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2.xml"/><Relationship Id="rId4" Type="http://schemas.openxmlformats.org/officeDocument/2006/relationships/image" Target="../media/image5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71905" y="2108835"/>
            <a:ext cx="88049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>
                <a:gradFill>
                  <a:gsLst>
                    <a:gs pos="6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19000"/>
                      </a:schemeClr>
                    </a:gs>
                  </a:gsLst>
                  <a:lin ang="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sym typeface="+mn-ea"/>
              </a:rPr>
              <a:t>Docker</a:t>
            </a:r>
            <a:r>
              <a:rPr lang="zh-CN" altLang="en-US" sz="6000">
                <a:gradFill>
                  <a:gsLst>
                    <a:gs pos="6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19000"/>
                      </a:schemeClr>
                    </a:gs>
                  </a:gsLst>
                  <a:lin ang="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sym typeface="+mn-ea"/>
              </a:rPr>
              <a:t>项目部署实战</a:t>
            </a:r>
            <a:endParaRPr lang="zh-CN" altLang="en-US" sz="6000">
              <a:gradFill>
                <a:gsLst>
                  <a:gs pos="60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19000"/>
                    </a:schemeClr>
                  </a:gs>
                </a:gsLst>
                <a:lin ang="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336280" y="4446905"/>
            <a:ext cx="2162175" cy="1058545"/>
          </a:xfrm>
          <a:prstGeom prst="roundRect">
            <a:avLst>
              <a:gd name="adj" fmla="val 50000"/>
            </a:avLst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主讲人：陈童</a:t>
            </a:r>
            <a:endParaRPr lang="zh-CN" altLang="en-US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2021-10-18</a:t>
            </a:r>
            <a:endParaRPr lang="en-US" altLang="zh-CN" sz="20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546205" y="450850"/>
            <a:ext cx="300355" cy="35439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>
              <a:lnSpc>
                <a:spcPct val="110000"/>
              </a:lnSpc>
            </a:pPr>
            <a:r>
              <a:rPr lang="zh-CN" altLang="en-US" sz="700">
                <a:solidFill>
                  <a:schemeClr val="bg1"/>
                </a:solidFill>
                <a:latin typeface="Noto Sans S Chinese Light" panose="020B0300000000000000" charset="-122"/>
                <a:ea typeface="Noto Sans S Chinese Light" panose="020B0300000000000000" charset="-122"/>
                <a:cs typeface="Noto Sans S Chinese Light" panose="020B0300000000000000" charset="-122"/>
              </a:rPr>
              <a:t>企业培训演讲</a:t>
            </a:r>
            <a:r>
              <a:rPr lang="en-US" altLang="zh-CN" sz="700">
                <a:solidFill>
                  <a:schemeClr val="bg1"/>
                </a:solidFill>
                <a:latin typeface="Noto Sans S Chinese Light" panose="020B0300000000000000" charset="-122"/>
                <a:ea typeface="Noto Sans S Chinese Light" panose="020B0300000000000000" charset="-122"/>
                <a:cs typeface="Noto Sans S Chinese Light" panose="020B0300000000000000" charset="-122"/>
              </a:rPr>
              <a:t>/</a:t>
            </a:r>
            <a:r>
              <a:rPr lang="zh-CN" altLang="en-US" sz="700">
                <a:solidFill>
                  <a:schemeClr val="bg1"/>
                </a:solidFill>
                <a:latin typeface="Noto Sans S Chinese Light" panose="020B0300000000000000" charset="-122"/>
                <a:ea typeface="Noto Sans S Chinese Light" panose="020B0300000000000000" charset="-122"/>
                <a:cs typeface="Noto Sans S Chinese Light" panose="020B0300000000000000" charset="-122"/>
              </a:rPr>
              <a:t>员工凝聚力</a:t>
            </a:r>
            <a:r>
              <a:rPr lang="en-US" altLang="zh-CN" sz="700">
                <a:solidFill>
                  <a:schemeClr val="bg1"/>
                </a:solidFill>
                <a:latin typeface="Noto Sans S Chinese Light" panose="020B0300000000000000" charset="-122"/>
                <a:ea typeface="Noto Sans S Chinese Light" panose="020B0300000000000000" charset="-122"/>
                <a:cs typeface="Noto Sans S Chinese Light" panose="020B0300000000000000" charset="-122"/>
              </a:rPr>
              <a:t>/</a:t>
            </a:r>
            <a:r>
              <a:rPr lang="zh-CN" altLang="en-US" sz="700">
                <a:solidFill>
                  <a:schemeClr val="bg1"/>
                </a:solidFill>
                <a:latin typeface="Noto Sans S Chinese Light" panose="020B0300000000000000" charset="-122"/>
                <a:ea typeface="Noto Sans S Chinese Light" panose="020B0300000000000000" charset="-122"/>
                <a:cs typeface="Noto Sans S Chinese Light" panose="020B0300000000000000" charset="-122"/>
              </a:rPr>
              <a:t>公司价值观</a:t>
            </a:r>
            <a:r>
              <a:rPr lang="en-US" altLang="zh-CN" sz="700">
                <a:solidFill>
                  <a:schemeClr val="bg1"/>
                </a:solidFill>
                <a:latin typeface="Noto Sans S Chinese Light" panose="020B0300000000000000" charset="-122"/>
                <a:ea typeface="Noto Sans S Chinese Light" panose="020B0300000000000000" charset="-122"/>
                <a:cs typeface="Noto Sans S Chinese Light" panose="020B0300000000000000" charset="-122"/>
              </a:rPr>
              <a:t>/</a:t>
            </a:r>
            <a:r>
              <a:rPr lang="zh-CN" altLang="en-US" sz="700">
                <a:solidFill>
                  <a:schemeClr val="bg1"/>
                </a:solidFill>
                <a:latin typeface="Noto Sans S Chinese Light" panose="020B0300000000000000" charset="-122"/>
                <a:ea typeface="Noto Sans S Chinese Light" panose="020B0300000000000000" charset="-122"/>
                <a:cs typeface="Noto Sans S Chinese Light" panose="020B0300000000000000" charset="-122"/>
              </a:rPr>
              <a:t>员工入职培训等</a:t>
            </a:r>
            <a:endParaRPr lang="zh-CN" altLang="en-US" sz="700">
              <a:solidFill>
                <a:schemeClr val="bg1"/>
              </a:solidFill>
              <a:latin typeface="Noto Sans S Chinese Light" panose="020B0300000000000000" charset="-122"/>
              <a:ea typeface="Noto Sans S Chinese Light" panose="020B0300000000000000" charset="-122"/>
              <a:cs typeface="Noto Sans S Chinese Light" panose="020B0300000000000000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3500000">
            <a:off x="212725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72415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 rot="2700000">
            <a:off x="356235" y="502920"/>
            <a:ext cx="250190" cy="25019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2700000">
            <a:off x="349250" y="382905"/>
            <a:ext cx="250190" cy="25019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90500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1630660" y="6447155"/>
            <a:ext cx="21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1630660" y="6517640"/>
            <a:ext cx="21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1630660" y="6588125"/>
            <a:ext cx="21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65585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27510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二、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基本操作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-Dockerfile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示例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7520" y="1226820"/>
            <a:ext cx="11137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895" y="909320"/>
            <a:ext cx="8463915" cy="558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二、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基本操作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-Dockerfile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示例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7520" y="1226820"/>
            <a:ext cx="11137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1009015"/>
            <a:ext cx="8505825" cy="5215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310" y="1226820"/>
            <a:ext cx="5184775" cy="19126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二、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基本操作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配置阿里云镜像加速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7520" y="1226820"/>
            <a:ext cx="111379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首先去阿里云注册账号，然后申请一个镜像加速的地址：https://7w2myk5z.mirror.aliyuncs.com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	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" y="4025265"/>
            <a:ext cx="6985000" cy="1597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" y="2111375"/>
            <a:ext cx="6966585" cy="1581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26985" y="2717800"/>
            <a:ext cx="213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Centos6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6985" y="4639945"/>
            <a:ext cx="213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Centos7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整体架构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160145" y="2039620"/>
            <a:ext cx="5874385" cy="3387090"/>
          </a:xfrm>
          <a:prstGeom prst="roundRect">
            <a:avLst/>
          </a:prstGeom>
          <a:noFill/>
          <a:ln w="6032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851265" y="2039620"/>
            <a:ext cx="2026285" cy="965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游戏客户端</a:t>
            </a: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51265" y="4440555"/>
            <a:ext cx="2026285" cy="986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管理后台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518660" y="3085465"/>
            <a:ext cx="1978025" cy="54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mysql</a:t>
            </a:r>
            <a:r>
              <a:rPr lang="zh-CN" altLang="en-US"/>
              <a:t>：</a:t>
            </a:r>
            <a:r>
              <a:rPr lang="en-US" altLang="zh-CN"/>
              <a:t>3306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4518660" y="3823335"/>
            <a:ext cx="1978025" cy="54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redis</a:t>
            </a:r>
            <a:r>
              <a:rPr lang="zh-CN" altLang="en-US"/>
              <a:t>：</a:t>
            </a:r>
            <a:r>
              <a:rPr lang="en-US" altLang="zh-CN"/>
              <a:t>6479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4518660" y="4490720"/>
            <a:ext cx="1978025" cy="54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tomcat</a:t>
            </a:r>
            <a:r>
              <a:rPr lang="zh-CN" altLang="en-US"/>
              <a:t>：</a:t>
            </a:r>
            <a:r>
              <a:rPr lang="en-US" altLang="zh-CN"/>
              <a:t>8080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1729105" y="3085465"/>
            <a:ext cx="1978025" cy="54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gamesvr</a:t>
            </a:r>
            <a:r>
              <a:rPr lang="zh-CN" altLang="en-US"/>
              <a:t>：</a:t>
            </a:r>
            <a:r>
              <a:rPr lang="en-US" altLang="zh-CN"/>
              <a:t>14501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1729105" y="3823335"/>
            <a:ext cx="1978025" cy="54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center</a:t>
            </a:r>
            <a:r>
              <a:rPr lang="zh-CN" altLang="en-US"/>
              <a:t>：</a:t>
            </a:r>
            <a:r>
              <a:rPr lang="en-US" altLang="zh-CN"/>
              <a:t>14321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1729105" y="4490720"/>
            <a:ext cx="1978025" cy="54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other server......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976245" y="1597660"/>
            <a:ext cx="2557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宿主机：</a:t>
            </a:r>
            <a:r>
              <a:rPr lang="en-US" altLang="zh-CN">
                <a:solidFill>
                  <a:schemeClr val="bg1"/>
                </a:solidFill>
              </a:rPr>
              <a:t>192.168.1.123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29105" y="2245995"/>
            <a:ext cx="485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各个镜像以及映射的端口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（</a:t>
            </a:r>
            <a:r>
              <a:rPr lang="en-US" altLang="zh-CN">
                <a:solidFill>
                  <a:schemeClr val="bg1"/>
                </a:solidFill>
              </a:rPr>
              <a:t>docker run -itd -p xxx:xxx image /bin/bash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上箭头 23"/>
          <p:cNvSpPr/>
          <p:nvPr/>
        </p:nvSpPr>
        <p:spPr>
          <a:xfrm rot="16200000">
            <a:off x="7825740" y="1662430"/>
            <a:ext cx="167640" cy="13347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/>
        </p:nvSpPr>
        <p:spPr>
          <a:xfrm rot="5400000">
            <a:off x="7825740" y="2098040"/>
            <a:ext cx="167640" cy="13347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上箭头 27"/>
          <p:cNvSpPr/>
          <p:nvPr/>
        </p:nvSpPr>
        <p:spPr>
          <a:xfrm rot="16200000">
            <a:off x="7825740" y="4015740"/>
            <a:ext cx="167640" cy="13347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/>
        </p:nvSpPr>
        <p:spPr>
          <a:xfrm rot="5400000">
            <a:off x="7825740" y="4451350"/>
            <a:ext cx="167640" cy="13347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827520" y="375285"/>
            <a:ext cx="2026285" cy="965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fierwall or n</a:t>
            </a:r>
            <a:r>
              <a:rPr lang="en-US" altLang="zh-CN"/>
              <a:t>ginx</a:t>
            </a:r>
            <a:endParaRPr lang="en-US" altLang="zh-CN"/>
          </a:p>
        </p:txBody>
      </p:sp>
      <p:sp>
        <p:nvSpPr>
          <p:cNvPr id="33" name="上箭头 32"/>
          <p:cNvSpPr/>
          <p:nvPr/>
        </p:nvSpPr>
        <p:spPr>
          <a:xfrm rot="8640000">
            <a:off x="8733155" y="1388110"/>
            <a:ext cx="165100" cy="5848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/>
        </p:nvSpPr>
        <p:spPr>
          <a:xfrm rot="19500000">
            <a:off x="8933815" y="1324610"/>
            <a:ext cx="165100" cy="5848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上箭头 34"/>
          <p:cNvSpPr/>
          <p:nvPr/>
        </p:nvSpPr>
        <p:spPr>
          <a:xfrm rot="12720000">
            <a:off x="6519545" y="1326515"/>
            <a:ext cx="165100" cy="5848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上箭头 35"/>
          <p:cNvSpPr/>
          <p:nvPr/>
        </p:nvSpPr>
        <p:spPr>
          <a:xfrm rot="1980000">
            <a:off x="6723380" y="1383665"/>
            <a:ext cx="165100" cy="5848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上箭头 38"/>
          <p:cNvSpPr/>
          <p:nvPr/>
        </p:nvSpPr>
        <p:spPr>
          <a:xfrm rot="5400000">
            <a:off x="4041140" y="2980690"/>
            <a:ext cx="111760" cy="6724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上箭头 39"/>
          <p:cNvSpPr/>
          <p:nvPr/>
        </p:nvSpPr>
        <p:spPr>
          <a:xfrm rot="16200000">
            <a:off x="4041140" y="3092450"/>
            <a:ext cx="111760" cy="6724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整体架构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容器之间的通信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09245" y="1047115"/>
            <a:ext cx="1130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docker</a:t>
            </a:r>
            <a:r>
              <a:rPr lang="zh-CN" altLang="en-US">
                <a:solidFill>
                  <a:schemeClr val="bg1"/>
                </a:solidFill>
              </a:rPr>
              <a:t>主要四种网络模式：</a:t>
            </a:r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448945" y="1532890"/>
          <a:ext cx="11080750" cy="3074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615"/>
                <a:gridCol w="3445510"/>
                <a:gridCol w="5889625"/>
              </a:tblGrid>
              <a:tr h="981075"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host模式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–net=host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容器和宿主机共享Network namespace，与宿主机共享</a:t>
                      </a:r>
                      <a:r>
                        <a:rPr lang="en-US" altLang="zh-CN" sz="1400"/>
                        <a:t>ip</a:t>
                      </a:r>
                      <a:r>
                        <a:rPr lang="zh-CN" altLang="en-US" sz="1400"/>
                        <a:t>和端口，</a:t>
                      </a:r>
                      <a:endParaRPr lang="zh-CN" altLang="en-US" sz="1400"/>
                    </a:p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优势：网络性能好</a:t>
                      </a:r>
                      <a:endParaRPr lang="zh-CN" altLang="en-US" sz="1400"/>
                    </a:p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缺点：网络隔离性差</a:t>
                      </a:r>
                      <a:endParaRPr lang="zh-CN" altLang="en-US" sz="1400"/>
                    </a:p>
                  </a:txBody>
                  <a:tcPr/>
                </a:tc>
              </a:tr>
              <a:tr h="701040"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container模式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–net=container:NAME_or_ID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容器和另外一个容器共享Network namespace。 kubernetes中的pod就是多个容器共享一个Network namespace。</a:t>
                      </a:r>
                      <a:endParaRPr lang="zh-CN" altLang="en-US" sz="1400"/>
                    </a:p>
                  </a:txBody>
                  <a:tcPr/>
                </a:tc>
              </a:tr>
              <a:tr h="972185"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none模式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–net=none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容器有独立的Network namespace，但并没有对其进行任何网络设置，如分配veth pair 和网桥连接，配置IP等。这种类型的网络没有办法联网，封闭的网络能很好的保证容器的安全性。</a:t>
                      </a:r>
                      <a:endParaRPr lang="zh-CN" altLang="en-US" sz="1400"/>
                    </a:p>
                  </a:txBody>
                  <a:tcPr/>
                </a:tc>
              </a:tr>
              <a:tr h="420370"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bridge模式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–net=bridge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just"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1400"/>
                        <a:t>（默认为该模式）</a:t>
                      </a: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09245" y="4902835"/>
            <a:ext cx="11306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本次主要介绍</a:t>
            </a:r>
            <a:r>
              <a:rPr lang="en-US" altLang="zh-CN">
                <a:solidFill>
                  <a:schemeClr val="bg1"/>
                </a:solidFill>
              </a:rPr>
              <a:t>bridge</a:t>
            </a:r>
            <a:r>
              <a:rPr lang="zh-CN" altLang="en-US">
                <a:solidFill>
                  <a:schemeClr val="bg1"/>
                </a:solidFill>
              </a:rPr>
              <a:t>模式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4655820" y="2306955"/>
            <a:ext cx="6613525" cy="4064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整体架构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容器之间的通信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812800" y="2881630"/>
            <a:ext cx="1517650" cy="607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容器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2" name="圆角矩形 31"/>
          <p:cNvSpPr/>
          <p:nvPr/>
        </p:nvSpPr>
        <p:spPr>
          <a:xfrm>
            <a:off x="812800" y="3996055"/>
            <a:ext cx="1517650" cy="607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容器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7" name="圆角矩形 36"/>
          <p:cNvSpPr/>
          <p:nvPr/>
        </p:nvSpPr>
        <p:spPr>
          <a:xfrm>
            <a:off x="812800" y="5120005"/>
            <a:ext cx="1517650" cy="607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容器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8" name="圆角矩形 37"/>
          <p:cNvSpPr/>
          <p:nvPr/>
        </p:nvSpPr>
        <p:spPr>
          <a:xfrm>
            <a:off x="2013585" y="3011170"/>
            <a:ext cx="1010920" cy="34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Veth1</a:t>
            </a:r>
            <a:endParaRPr lang="en-US" altLang="zh-CN"/>
          </a:p>
        </p:txBody>
      </p:sp>
      <p:sp>
        <p:nvSpPr>
          <p:cNvPr id="41" name="圆角矩形 40"/>
          <p:cNvSpPr/>
          <p:nvPr/>
        </p:nvSpPr>
        <p:spPr>
          <a:xfrm>
            <a:off x="4874260" y="2617470"/>
            <a:ext cx="2156460" cy="3364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docker 0 </a:t>
            </a:r>
            <a:endParaRPr lang="en-US" altLang="zh-CN"/>
          </a:p>
          <a:p>
            <a:pPr algn="ctr"/>
            <a:r>
              <a:rPr lang="zh-CN" altLang="en-US"/>
              <a:t>虚拟网卡</a:t>
            </a:r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345305" y="3011170"/>
            <a:ext cx="1029970" cy="34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Veth2</a:t>
            </a:r>
            <a:endParaRPr lang="en-US" altLang="zh-CN"/>
          </a:p>
        </p:txBody>
      </p:sp>
      <p:sp>
        <p:nvSpPr>
          <p:cNvPr id="43" name="圆角矩形 42"/>
          <p:cNvSpPr/>
          <p:nvPr/>
        </p:nvSpPr>
        <p:spPr>
          <a:xfrm>
            <a:off x="2013585" y="4124960"/>
            <a:ext cx="1011555" cy="34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Veth3</a:t>
            </a:r>
            <a:endParaRPr lang="en-US" altLang="zh-CN"/>
          </a:p>
        </p:txBody>
      </p:sp>
      <p:sp>
        <p:nvSpPr>
          <p:cNvPr id="44" name="圆角矩形 43"/>
          <p:cNvSpPr/>
          <p:nvPr/>
        </p:nvSpPr>
        <p:spPr>
          <a:xfrm>
            <a:off x="4345305" y="4124960"/>
            <a:ext cx="1029970" cy="34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Veth4</a:t>
            </a:r>
            <a:endParaRPr lang="en-US" altLang="zh-CN"/>
          </a:p>
        </p:txBody>
      </p:sp>
      <p:sp>
        <p:nvSpPr>
          <p:cNvPr id="45" name="圆角矩形 44"/>
          <p:cNvSpPr/>
          <p:nvPr/>
        </p:nvSpPr>
        <p:spPr>
          <a:xfrm>
            <a:off x="4345305" y="3011170"/>
            <a:ext cx="1173480" cy="34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Veth2</a:t>
            </a:r>
            <a:endParaRPr lang="en-US" altLang="zh-CN"/>
          </a:p>
        </p:txBody>
      </p:sp>
      <p:sp>
        <p:nvSpPr>
          <p:cNvPr id="46" name="圆角矩形 45"/>
          <p:cNvSpPr/>
          <p:nvPr/>
        </p:nvSpPr>
        <p:spPr>
          <a:xfrm>
            <a:off x="2012950" y="5249545"/>
            <a:ext cx="1011555" cy="34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Veth5</a:t>
            </a:r>
            <a:endParaRPr lang="en-US" altLang="zh-CN"/>
          </a:p>
        </p:txBody>
      </p:sp>
      <p:sp>
        <p:nvSpPr>
          <p:cNvPr id="47" name="圆角矩形 46"/>
          <p:cNvSpPr/>
          <p:nvPr/>
        </p:nvSpPr>
        <p:spPr>
          <a:xfrm>
            <a:off x="4345305" y="5248910"/>
            <a:ext cx="1029970" cy="349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Veth6</a:t>
            </a:r>
            <a:endParaRPr lang="en-US" altLang="zh-CN"/>
          </a:p>
        </p:txBody>
      </p:sp>
      <p:sp>
        <p:nvSpPr>
          <p:cNvPr id="49" name="左右箭头 48"/>
          <p:cNvSpPr/>
          <p:nvPr/>
        </p:nvSpPr>
        <p:spPr>
          <a:xfrm>
            <a:off x="3206115" y="3011170"/>
            <a:ext cx="958215" cy="28765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左右箭头 49"/>
          <p:cNvSpPr/>
          <p:nvPr/>
        </p:nvSpPr>
        <p:spPr>
          <a:xfrm>
            <a:off x="3206115" y="4186555"/>
            <a:ext cx="958215" cy="28765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左右箭头 50"/>
          <p:cNvSpPr/>
          <p:nvPr/>
        </p:nvSpPr>
        <p:spPr>
          <a:xfrm>
            <a:off x="3206115" y="5310505"/>
            <a:ext cx="958215" cy="28765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034145" y="2617470"/>
            <a:ext cx="1878965" cy="3364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宿主机 </a:t>
            </a:r>
            <a:r>
              <a:rPr lang="en-US" altLang="zh-CN"/>
              <a:t>eth0 </a:t>
            </a:r>
            <a:r>
              <a:rPr lang="zh-CN" altLang="en-US"/>
              <a:t>网卡</a:t>
            </a:r>
            <a:endParaRPr lang="zh-CN" altLang="en-US"/>
          </a:p>
        </p:txBody>
      </p:sp>
      <p:sp>
        <p:nvSpPr>
          <p:cNvPr id="53" name="左右箭头 52"/>
          <p:cNvSpPr/>
          <p:nvPr/>
        </p:nvSpPr>
        <p:spPr>
          <a:xfrm>
            <a:off x="7180580" y="4186555"/>
            <a:ext cx="1703070" cy="28765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53325" y="3818255"/>
            <a:ext cx="1208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net</a:t>
            </a:r>
            <a:r>
              <a:rPr lang="zh-CN" altLang="en-US">
                <a:solidFill>
                  <a:schemeClr val="bg1"/>
                </a:solidFill>
              </a:rPr>
              <a:t>直连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98220" y="758825"/>
            <a:ext cx="10873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chemeClr val="bg1"/>
                </a:solidFill>
              </a:rPr>
              <a:t>Docker启动的时候会在主机上自动创建一个docker0网桥，</a:t>
            </a:r>
            <a:r>
              <a:rPr lang="zh-CN" altLang="en-US" sz="1200">
                <a:solidFill>
                  <a:schemeClr val="bg1"/>
                </a:solidFill>
              </a:rPr>
              <a:t>默认情况下是</a:t>
            </a:r>
            <a:r>
              <a:rPr lang="en-US" altLang="zh-CN" sz="1200">
                <a:solidFill>
                  <a:schemeClr val="bg1"/>
                </a:solidFill>
                <a:sym typeface="+mn-ea"/>
              </a:rPr>
              <a:t>Bridge模式</a:t>
            </a:r>
            <a:r>
              <a:rPr lang="en-US" altLang="zh-CN" sz="1200">
                <a:solidFill>
                  <a:schemeClr val="bg1"/>
                </a:solidFill>
              </a:rPr>
              <a:t>，</a:t>
            </a:r>
            <a:r>
              <a:rPr lang="zh-CN" altLang="en-US" sz="1200">
                <a:solidFill>
                  <a:schemeClr val="bg1"/>
                </a:solidFill>
              </a:rPr>
              <a:t>但是</a:t>
            </a:r>
            <a:r>
              <a:rPr lang="en-US" altLang="zh-CN" sz="1200">
                <a:solidFill>
                  <a:schemeClr val="bg1"/>
                </a:solidFill>
                <a:sym typeface="+mn-ea"/>
              </a:rPr>
              <a:t>和VM虚拟机的Bridge模式不同，虽然也叫Bridge，但实质上类似于VM的NAT模式。原理是在宿主机上虚出一块网卡bridge0，然后所有容器会桥接在这块docker0</a:t>
            </a:r>
            <a:r>
              <a:rPr lang="en-US" altLang="zh-CN" sz="1200">
                <a:solidFill>
                  <a:schemeClr val="bg1"/>
                </a:solidFill>
                <a:sym typeface="+mn-ea"/>
              </a:rPr>
              <a:t>网卡的网段上。默认情况下容器能访问外部网络，但外部网络无法访问容器，需要通过暴露容器端口的方式（docker run -p）让外部网络访问容器内的服务。 </a:t>
            </a:r>
            <a:endParaRPr lang="en-US" altLang="zh-CN" sz="120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sz="1200">
                <a:solidFill>
                  <a:schemeClr val="bg1"/>
                </a:solidFill>
                <a:sym typeface="+mn-ea"/>
              </a:rPr>
              <a:t>Bridge模式</a:t>
            </a:r>
            <a:r>
              <a:rPr lang="en-US" altLang="zh-CN" sz="1200">
                <a:solidFill>
                  <a:schemeClr val="bg1"/>
                </a:solidFill>
              </a:rPr>
              <a:t>使用的技术是 veth-pair</a:t>
            </a:r>
            <a:r>
              <a:rPr lang="zh-CN" altLang="en-US" sz="1200">
                <a:solidFill>
                  <a:schemeClr val="bg1"/>
                </a:solidFill>
              </a:rPr>
              <a:t>（虚拟网络设备接口）</a:t>
            </a:r>
            <a:r>
              <a:rPr lang="en-US" altLang="zh-CN" sz="1200">
                <a:solidFill>
                  <a:schemeClr val="bg1"/>
                </a:solidFill>
              </a:rPr>
              <a:t>技术</a:t>
            </a:r>
            <a:r>
              <a:rPr lang="zh-CN" altLang="en-US" sz="1200">
                <a:solidFill>
                  <a:schemeClr val="bg1"/>
                </a:solidFill>
              </a:rPr>
              <a:t>：它都是成对出现的，一端连着协议栈，一端彼此相连着。</a:t>
            </a:r>
            <a:endParaRPr lang="zh-CN" altLang="en-US" sz="1200">
              <a:solidFill>
                <a:schemeClr val="bg1"/>
              </a:solidFill>
            </a:endParaRPr>
          </a:p>
          <a:p>
            <a:pPr algn="l"/>
            <a:r>
              <a:rPr lang="zh-CN" altLang="en-US" sz="1200">
                <a:solidFill>
                  <a:schemeClr val="bg1"/>
                </a:solidFill>
              </a:rPr>
              <a:t>优势：</a:t>
            </a:r>
            <a:r>
              <a:rPr lang="en-US" altLang="zh-CN" sz="1200">
                <a:solidFill>
                  <a:schemeClr val="bg1"/>
                </a:solidFill>
              </a:rPr>
              <a:t>Docker</a:t>
            </a:r>
            <a:r>
              <a:rPr lang="zh-CN" altLang="en-US" sz="1200">
                <a:solidFill>
                  <a:schemeClr val="bg1"/>
                </a:solidFill>
              </a:rPr>
              <a:t>中所有的网络接口都是虚拟的，容器之间转发数据效率高（相当于内网传递）只要对应的容器被删除，那么对应的网桥就被删除。</a:t>
            </a:r>
            <a:endParaRPr lang="en-US" altLang="zh-CN" sz="1200">
              <a:solidFill>
                <a:schemeClr val="bg1"/>
              </a:solidFill>
            </a:endParaRPr>
          </a:p>
          <a:p>
            <a:pPr algn="l"/>
            <a:r>
              <a:rPr lang="en-US" altLang="zh-CN" sz="1200">
                <a:solidFill>
                  <a:schemeClr val="bg1"/>
                </a:solidFill>
              </a:rPr>
              <a:t> 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25690" y="25082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网络协议栈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整体架构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容器之间的通信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" y="5133340"/>
            <a:ext cx="5340350" cy="1008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" y="1446530"/>
            <a:ext cx="5340350" cy="31788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98220" y="1043940"/>
            <a:ext cx="633158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</a:rPr>
              <a:t>从下图可以看出，宿主机中 veth54d5854@if328 与容器中 eth0@if329 就是一对 </a:t>
            </a:r>
            <a:r>
              <a:rPr lang="en-US" altLang="zh-CN" sz="1200">
                <a:solidFill>
                  <a:schemeClr val="bg1"/>
                </a:solidFill>
              </a:rPr>
              <a:t>veth-pair</a:t>
            </a:r>
            <a:r>
              <a:rPr lang="zh-CN" altLang="en-US" sz="1200">
                <a:solidFill>
                  <a:schemeClr val="bg1"/>
                </a:solidFill>
              </a:rPr>
              <a:t>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685" y="1446530"/>
            <a:ext cx="5372735" cy="1115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685" y="5133340"/>
            <a:ext cx="5373370" cy="8382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整体架构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容器之间的通信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196975" y="1798955"/>
            <a:ext cx="2329180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tomcat</a:t>
            </a:r>
            <a:endParaRPr lang="en-US" altLang="zh-CN"/>
          </a:p>
          <a:p>
            <a:pPr algn="ctr"/>
            <a:r>
              <a:rPr lang="en-US" altLang="zh-CN"/>
              <a:t>172.17.0.2</a:t>
            </a:r>
            <a:endParaRPr lang="en-US" altLang="zh-CN"/>
          </a:p>
        </p:txBody>
      </p:sp>
      <p:sp>
        <p:nvSpPr>
          <p:cNvPr id="46" name="圆角矩形 45"/>
          <p:cNvSpPr/>
          <p:nvPr/>
        </p:nvSpPr>
        <p:spPr>
          <a:xfrm>
            <a:off x="1738630" y="2633345"/>
            <a:ext cx="1245870" cy="459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1"/>
                </a:solidFill>
                <a:sym typeface="+mn-ea"/>
              </a:rPr>
              <a:t>eth0@if329</a:t>
            </a:r>
            <a:endParaRPr lang="zh-CN" altLang="en-US" sz="1200"/>
          </a:p>
        </p:txBody>
      </p:sp>
      <p:sp>
        <p:nvSpPr>
          <p:cNvPr id="47" name="圆角矩形 46"/>
          <p:cNvSpPr/>
          <p:nvPr/>
        </p:nvSpPr>
        <p:spPr>
          <a:xfrm>
            <a:off x="3420745" y="4424680"/>
            <a:ext cx="5118735" cy="1610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Docker0 </a:t>
            </a:r>
            <a:endParaRPr lang="en-US" altLang="zh-CN"/>
          </a:p>
          <a:p>
            <a:pPr algn="ctr"/>
            <a:r>
              <a:rPr lang="en-US" altLang="zh-CN"/>
              <a:t>172.17.0.1</a:t>
            </a:r>
            <a:endParaRPr lang="en-US" altLang="zh-CN"/>
          </a:p>
        </p:txBody>
      </p:sp>
      <p:sp>
        <p:nvSpPr>
          <p:cNvPr id="48" name="圆角矩形 47"/>
          <p:cNvSpPr/>
          <p:nvPr/>
        </p:nvSpPr>
        <p:spPr>
          <a:xfrm>
            <a:off x="2881630" y="4293870"/>
            <a:ext cx="1245870" cy="459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bg1"/>
                </a:solidFill>
                <a:sym typeface="+mn-ea"/>
              </a:rPr>
              <a:t>veth54d5854@if328</a:t>
            </a:r>
            <a:endParaRPr lang="zh-CN" altLang="en-US" sz="1200"/>
          </a:p>
        </p:txBody>
      </p:sp>
      <p:sp>
        <p:nvSpPr>
          <p:cNvPr id="49" name="圆角矩形 48"/>
          <p:cNvSpPr/>
          <p:nvPr/>
        </p:nvSpPr>
        <p:spPr>
          <a:xfrm>
            <a:off x="7798435" y="4293870"/>
            <a:ext cx="1245870" cy="459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vethe5be15e@if318</a:t>
            </a:r>
            <a:endParaRPr lang="zh-CN" altLang="en-US" sz="1200"/>
          </a:p>
        </p:txBody>
      </p:sp>
      <p:sp>
        <p:nvSpPr>
          <p:cNvPr id="50" name="圆角矩形 49"/>
          <p:cNvSpPr/>
          <p:nvPr/>
        </p:nvSpPr>
        <p:spPr>
          <a:xfrm>
            <a:off x="8539480" y="1798955"/>
            <a:ext cx="2329180" cy="1044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mysql</a:t>
            </a:r>
            <a:endParaRPr lang="en-US" altLang="zh-CN"/>
          </a:p>
          <a:p>
            <a:pPr algn="ctr"/>
            <a:r>
              <a:rPr lang="en-US" altLang="zh-CN">
                <a:sym typeface="+mn-ea"/>
              </a:rPr>
              <a:t>172.17.0.3</a:t>
            </a:r>
            <a:endParaRPr lang="en-US" altLang="zh-CN"/>
          </a:p>
        </p:txBody>
      </p:sp>
      <p:sp>
        <p:nvSpPr>
          <p:cNvPr id="51" name="圆角矩形 50"/>
          <p:cNvSpPr/>
          <p:nvPr/>
        </p:nvSpPr>
        <p:spPr>
          <a:xfrm>
            <a:off x="9081135" y="2633345"/>
            <a:ext cx="1245870" cy="459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eth0@if319</a:t>
            </a:r>
            <a:endParaRPr lang="zh-CN" altLang="en-US" sz="1200"/>
          </a:p>
        </p:txBody>
      </p:sp>
      <p:sp>
        <p:nvSpPr>
          <p:cNvPr id="52" name="左右箭头 51"/>
          <p:cNvSpPr/>
          <p:nvPr/>
        </p:nvSpPr>
        <p:spPr>
          <a:xfrm>
            <a:off x="4039235" y="2056765"/>
            <a:ext cx="3881755" cy="383540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上下箭头 52"/>
          <p:cNvSpPr/>
          <p:nvPr/>
        </p:nvSpPr>
        <p:spPr>
          <a:xfrm rot="19800000">
            <a:off x="2529840" y="3081020"/>
            <a:ext cx="258445" cy="114046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上下箭头 53"/>
          <p:cNvSpPr/>
          <p:nvPr/>
        </p:nvSpPr>
        <p:spPr>
          <a:xfrm rot="1740000">
            <a:off x="9030335" y="3078480"/>
            <a:ext cx="258445" cy="114046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4874260" y="1411605"/>
            <a:ext cx="2114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tomcat </a:t>
            </a:r>
            <a:r>
              <a:rPr lang="zh-CN" altLang="en-US">
                <a:solidFill>
                  <a:schemeClr val="bg1"/>
                </a:solidFill>
              </a:rPr>
              <a:t>和 </a:t>
            </a:r>
            <a:r>
              <a:rPr lang="en-US" altLang="zh-CN">
                <a:solidFill>
                  <a:schemeClr val="bg1"/>
                </a:solidFill>
              </a:rPr>
              <a:t>mysql</a:t>
            </a:r>
            <a:r>
              <a:rPr lang="zh-CN" altLang="en-US">
                <a:solidFill>
                  <a:schemeClr val="bg1"/>
                </a:solidFill>
              </a:rPr>
              <a:t>容器就可以互相通信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mysql</a:t>
            </a:r>
            <a:endParaRPr lang="en-US" altLang="zh-CN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1607185" y="1076960"/>
          <a:ext cx="8533765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7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docker hub 拉取 mysql 8.0 镜像：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docker pull mysql:8.0</a:t>
                      </a:r>
                      <a:endParaRPr lang="zh-CN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启动容器：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docker run -itd （交互模式运行容器，返回一个终端，后台运行）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--name mysql_1022 （给容器定义名称）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-h mysql8.0 （给容器定义主机名）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--privileged=true （给权限）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-p 3306:3306 （端口映射）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-e MYSQL_ROOT_PASSWORD=root （设置root密码）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-v=/docker/mysql/config/my.cnf:/etc/my.cnf （挂载目录，持久化）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-v=/docker/mysql/data:/var/lib/mysql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mysql:8.0 （选择哪个镜像）</a:t>
                      </a:r>
                      <a:endParaRPr lang="zh-CN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进入容器终端：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docker exec -it mysql_1022 </a:t>
                      </a:r>
                      <a:endParaRPr lang="zh-CN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登录mysql：密码root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mysql -uroot -p</a:t>
                      </a:r>
                      <a:endParaRPr lang="zh-CN" altLang="en-US" sz="1200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将mysql设置为允许外部访问：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ALTER USER 'root'@'%' IDENTIFIED WITH mysql_native_password BY 'root';</a:t>
                      </a:r>
                      <a:endParaRPr lang="zh-CN" altLang="en-US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完整命令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docker run -itd --name my_mysql -h id_mysql --privileged=true </a:t>
                      </a:r>
                      <a:r>
                        <a:rPr lang="zh-CN" altLang="en-US" sz="1200">
                          <a:sym typeface="+mn-ea"/>
                        </a:rPr>
                        <a:t>--restart=always</a:t>
                      </a:r>
                      <a:r>
                        <a:rPr lang="zh-CN" altLang="en-US" sz="1200"/>
                        <a:t> -p 3306:3306 -e MYSQL_ROOT_PASSWORD=root -v=/data/mysql/config/my.cnf:/etc/my.cnf -v=/data/mysql/data:/var/lib/mysql mysql:</a:t>
                      </a:r>
                      <a:r>
                        <a:rPr lang="en-US" altLang="zh-CN" sz="1200"/>
                        <a:t>8.0</a:t>
                      </a:r>
                      <a:endParaRPr lang="en-US" altLang="zh-CN" sz="1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再从其他服务器同步数据库，通过</a:t>
                      </a:r>
                      <a:r>
                        <a:rPr lang="en-US" altLang="zh-CN" sz="1200"/>
                        <a:t>docker commit xxx_container xxx_image:vx  </a:t>
                      </a:r>
                      <a:r>
                        <a:rPr lang="zh-CN" altLang="en-US" sz="1200"/>
                        <a:t>将指定容器生成为一个新的镜像，该镜像，就可以当做项目的基础镜像 （</a:t>
                      </a:r>
                      <a:r>
                        <a:rPr lang="en-US" altLang="zh-CN" sz="1200"/>
                        <a:t>commit </a:t>
                      </a:r>
                      <a:r>
                        <a:rPr lang="zh-CN" altLang="en-US" sz="1200"/>
                        <a:t>我遇到了阻碍，后序会讲</a:t>
                      </a:r>
                      <a:r>
                        <a:rPr lang="zh-CN" altLang="en-US" sz="1200"/>
                        <a:t>）</a:t>
                      </a: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mysql</a:t>
            </a:r>
            <a:endParaRPr lang="en-US" altLang="zh-CN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0665" y="955675"/>
            <a:ext cx="113753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准备工作做好后，直接执行下面命令：</a:t>
            </a:r>
            <a:endParaRPr lang="zh-CN" altLang="en-US" sz="1000">
              <a:solidFill>
                <a:schemeClr val="bg1"/>
              </a:solidFill>
              <a:sym typeface="+mn-ea"/>
            </a:endParaRPr>
          </a:p>
          <a:p>
            <a:pPr>
              <a:buNone/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docker run -itd --name my_mysql -h id_mysql --privileged=true -p 3306:3306 -e MYSQL_ROOT_PASSWORD=root -v=/data/mysql/config/my.cnf:/etc/my.cnf -v=/data/mysql/data:/var/lib/mysql mysql: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8.0</a:t>
            </a:r>
            <a:endParaRPr lang="en-US" altLang="zh-CN" sz="1000">
              <a:solidFill>
                <a:schemeClr val="bg1"/>
              </a:solidFill>
              <a:sym typeface="+mn-ea"/>
            </a:endParaRPr>
          </a:p>
          <a:p>
            <a:pPr>
              <a:buNone/>
            </a:pPr>
            <a:r>
              <a:rPr lang="zh-CN" altLang="en-US" sz="1000">
                <a:solidFill>
                  <a:schemeClr val="bg1"/>
                </a:solidFill>
                <a:sym typeface="+mn-ea"/>
              </a:rPr>
              <a:t>运行 </a:t>
            </a:r>
            <a:r>
              <a:rPr lang="en-US" altLang="zh-CN" sz="1000">
                <a:solidFill>
                  <a:schemeClr val="bg1"/>
                </a:solidFill>
                <a:sym typeface="+mn-ea"/>
              </a:rPr>
              <a:t>mysql </a:t>
            </a:r>
            <a:r>
              <a:rPr lang="zh-CN" altLang="en-US" sz="1000">
                <a:solidFill>
                  <a:schemeClr val="bg1"/>
                </a:solidFill>
                <a:sym typeface="+mn-ea"/>
              </a:rPr>
              <a:t>容器</a:t>
            </a:r>
            <a:endParaRPr lang="zh-CN" altLang="en-US" sz="10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" y="1662430"/>
            <a:ext cx="11010265" cy="1085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5" y="2789555"/>
            <a:ext cx="2252980" cy="3801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815" y="2789555"/>
            <a:ext cx="2950845" cy="3799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795" y="2790825"/>
            <a:ext cx="6092190" cy="37998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12725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72415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90500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65585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27510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394960" y="751840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4945" y="6315710"/>
            <a:ext cx="404495" cy="40449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959985" y="1042035"/>
            <a:ext cx="257175" cy="370205"/>
            <a:chOff x="8011" y="1823"/>
            <a:chExt cx="405" cy="583"/>
          </a:xfrm>
        </p:grpSpPr>
        <p:sp>
          <p:nvSpPr>
            <p:cNvPr id="5" name="圆角矩形 4"/>
            <p:cNvSpPr/>
            <p:nvPr/>
          </p:nvSpPr>
          <p:spPr>
            <a:xfrm rot="2700000">
              <a:off x="8022" y="2012"/>
              <a:ext cx="394" cy="39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 rot="2700000">
              <a:off x="8011" y="1823"/>
              <a:ext cx="394" cy="39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981825" y="1042035"/>
            <a:ext cx="257175" cy="370205"/>
            <a:chOff x="8011" y="1823"/>
            <a:chExt cx="405" cy="583"/>
          </a:xfrm>
        </p:grpSpPr>
        <p:sp>
          <p:nvSpPr>
            <p:cNvPr id="11" name="圆角矩形 10"/>
            <p:cNvSpPr/>
            <p:nvPr/>
          </p:nvSpPr>
          <p:spPr>
            <a:xfrm rot="2700000">
              <a:off x="8022" y="2012"/>
              <a:ext cx="394" cy="39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rot="2700000">
              <a:off x="8011" y="1823"/>
              <a:ext cx="394" cy="39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394960" y="2424430"/>
            <a:ext cx="3491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字魂59号-创粗黑" charset="-122"/>
                <a:ea typeface="字魂59号-创粗黑" charset="-122"/>
                <a:cs typeface="Noto Sans S Chinese Regular" panose="020B0500000000000000" charset="-122"/>
                <a:sym typeface="+mn-ea"/>
              </a:rPr>
              <a:t>Docker</a:t>
            </a:r>
            <a:r>
              <a:rPr lang="zh-CN" altLang="en-US" sz="2000">
                <a:solidFill>
                  <a:schemeClr val="bg1"/>
                </a:solidFill>
                <a:latin typeface="字魂59号-创粗黑" charset="-122"/>
                <a:ea typeface="字魂59号-创粗黑" charset="-122"/>
                <a:cs typeface="Noto Sans S Chinese Regular" panose="020B0500000000000000" charset="-122"/>
                <a:sym typeface="+mn-ea"/>
              </a:rPr>
              <a:t>简介</a:t>
            </a:r>
            <a:endParaRPr lang="zh-CN" altLang="en-US" sz="2000">
              <a:solidFill>
                <a:schemeClr val="bg1"/>
              </a:solidFill>
              <a:latin typeface="字魂59号-创粗黑" charset="-122"/>
              <a:ea typeface="字魂59号-创粗黑" charset="-122"/>
              <a:cs typeface="Noto Sans S Chinese Regular" panose="020B05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94960" y="3383280"/>
            <a:ext cx="3491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字魂59号-创粗黑" charset="-122"/>
                <a:ea typeface="字魂59号-创粗黑" charset="-122"/>
                <a:cs typeface="Noto Sans S Chinese Regular" panose="020B0500000000000000" charset="-122"/>
                <a:sym typeface="+mn-ea"/>
              </a:rPr>
              <a:t>Docker</a:t>
            </a:r>
            <a:r>
              <a:rPr lang="zh-CN" altLang="en-US" sz="2000">
                <a:solidFill>
                  <a:schemeClr val="bg1"/>
                </a:solidFill>
                <a:latin typeface="字魂59号-创粗黑" charset="-122"/>
                <a:ea typeface="字魂59号-创粗黑" charset="-122"/>
                <a:cs typeface="Noto Sans S Chinese Regular" panose="020B0500000000000000" charset="-122"/>
                <a:sym typeface="+mn-ea"/>
              </a:rPr>
              <a:t>的基本操作</a:t>
            </a:r>
            <a:endParaRPr lang="zh-CN" altLang="en-US" sz="2000">
              <a:solidFill>
                <a:schemeClr val="bg1"/>
              </a:solidFill>
              <a:latin typeface="字魂59号-创粗黑" charset="-122"/>
              <a:ea typeface="字魂59号-创粗黑" charset="-122"/>
              <a:cs typeface="Noto Sans S Chinese Regular" panose="020B0500000000000000" charset="-122"/>
              <a:sym typeface="+mn-ea"/>
            </a:endParaRPr>
          </a:p>
        </p:txBody>
      </p:sp>
      <p:sp>
        <p:nvSpPr>
          <p:cNvPr id="21" name="剪去对角的矩形 20"/>
          <p:cNvSpPr/>
          <p:nvPr/>
        </p:nvSpPr>
        <p:spPr>
          <a:xfrm>
            <a:off x="4686300" y="2269490"/>
            <a:ext cx="708660" cy="708660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字魂59号-创粗黑" charset="-122"/>
                <a:ea typeface="字魂59号-创粗黑" charset="-122"/>
              </a:rPr>
              <a:t>1</a:t>
            </a:r>
            <a:endParaRPr lang="en-US" altLang="zh-CN" sz="2800">
              <a:solidFill>
                <a:schemeClr val="bg1"/>
              </a:solidFill>
              <a:latin typeface="字魂59号-创粗黑" charset="-122"/>
              <a:ea typeface="字魂59号-创粗黑" charset="-122"/>
            </a:endParaRPr>
          </a:p>
        </p:txBody>
      </p:sp>
      <p:sp>
        <p:nvSpPr>
          <p:cNvPr id="22" name="剪去对角的矩形 21"/>
          <p:cNvSpPr/>
          <p:nvPr/>
        </p:nvSpPr>
        <p:spPr>
          <a:xfrm>
            <a:off x="4686300" y="3228340"/>
            <a:ext cx="708660" cy="708660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字魂59号-创粗黑" charset="-122"/>
                <a:ea typeface="字魂59号-创粗黑" charset="-122"/>
              </a:rPr>
              <a:t>2</a:t>
            </a:r>
            <a:endParaRPr lang="en-US" altLang="zh-CN" sz="2800">
              <a:solidFill>
                <a:schemeClr val="bg1"/>
              </a:solidFill>
              <a:latin typeface="字魂59号-创粗黑" charset="-122"/>
              <a:ea typeface="字魂59号-创粗黑" charset="-122"/>
            </a:endParaRPr>
          </a:p>
        </p:txBody>
      </p:sp>
      <p:sp>
        <p:nvSpPr>
          <p:cNvPr id="28" name="剪去对角的矩形 27"/>
          <p:cNvSpPr/>
          <p:nvPr/>
        </p:nvSpPr>
        <p:spPr>
          <a:xfrm>
            <a:off x="4686300" y="4186555"/>
            <a:ext cx="708660" cy="708660"/>
          </a:xfrm>
          <a:prstGeom prst="snip2DiagRect">
            <a:avLst>
              <a:gd name="adj1" fmla="val 50000"/>
              <a:gd name="adj2" fmla="val 50000"/>
            </a:avLst>
          </a:prstGeom>
          <a:solidFill>
            <a:schemeClr val="bg1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p>
            <a:pPr algn="ctr"/>
            <a:r>
              <a:rPr lang="en-US" altLang="zh-CN" sz="2800">
                <a:solidFill>
                  <a:schemeClr val="bg1"/>
                </a:solidFill>
                <a:latin typeface="字魂59号-创粗黑" charset="-122"/>
                <a:ea typeface="字魂59号-创粗黑" charset="-122"/>
              </a:rPr>
              <a:t>3</a:t>
            </a:r>
            <a:endParaRPr lang="en-US" altLang="zh-CN" sz="2800">
              <a:solidFill>
                <a:schemeClr val="bg1"/>
              </a:solidFill>
              <a:latin typeface="字魂59号-创粗黑" charset="-122"/>
              <a:ea typeface="字魂59号-创粗黑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94960" y="4341495"/>
            <a:ext cx="3491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字魂59号-创粗黑" charset="-122"/>
                <a:ea typeface="字魂59号-创粗黑" charset="-122"/>
                <a:cs typeface="Noto Sans S Chinese Regular" panose="020B0500000000000000" charset="-122"/>
                <a:sym typeface="+mn-ea"/>
              </a:rPr>
              <a:t>D</a:t>
            </a:r>
            <a:r>
              <a:rPr lang="en-US" altLang="zh-CN" sz="2000">
                <a:solidFill>
                  <a:schemeClr val="bg1"/>
                </a:solidFill>
                <a:latin typeface="字魂59号-创粗黑" charset="-122"/>
                <a:ea typeface="字魂59号-创粗黑" charset="-122"/>
                <a:cs typeface="Noto Sans S Chinese Regular" panose="020B0500000000000000" charset="-122"/>
                <a:sym typeface="+mn-ea"/>
              </a:rPr>
              <a:t>ocker</a:t>
            </a:r>
            <a:r>
              <a:rPr lang="zh-CN" altLang="en-US" sz="2000">
                <a:solidFill>
                  <a:schemeClr val="bg1"/>
                </a:solidFill>
                <a:latin typeface="字魂59号-创粗黑" charset="-122"/>
                <a:ea typeface="字魂59号-创粗黑" charset="-122"/>
                <a:cs typeface="Noto Sans S Chinese Regular" panose="020B0500000000000000" charset="-122"/>
                <a:sym typeface="+mn-ea"/>
              </a:rPr>
              <a:t>项目部署</a:t>
            </a:r>
            <a:endParaRPr lang="zh-CN" altLang="en-US" sz="2000">
              <a:solidFill>
                <a:schemeClr val="bg1"/>
              </a:solidFill>
              <a:latin typeface="字魂59号-创粗黑" charset="-122"/>
              <a:ea typeface="字魂59号-创粗黑" charset="-122"/>
              <a:cs typeface="Noto Sans S Chinese Regular" panose="020B0500000000000000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redis</a:t>
            </a:r>
            <a:endParaRPr lang="en-US" altLang="zh-CN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1607185" y="981075"/>
          <a:ext cx="8533765" cy="2460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76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docker hub 拉取 </a:t>
                      </a:r>
                      <a:r>
                        <a:rPr lang="zh-CN" altLang="en-US" sz="1200">
                          <a:sym typeface="+mn-ea"/>
                        </a:rPr>
                        <a:t>redis</a:t>
                      </a:r>
                      <a:r>
                        <a:rPr lang="en-US" altLang="zh-CN" sz="1200">
                          <a:sym typeface="+mn-ea"/>
                        </a:rPr>
                        <a:t>:5.0.1</a:t>
                      </a:r>
                      <a:r>
                        <a:rPr lang="zh-CN" altLang="en-US" sz="1200"/>
                        <a:t> 镜像：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docker pull redis</a:t>
                      </a:r>
                      <a:r>
                        <a:rPr lang="en-US" altLang="zh-CN" sz="1200"/>
                        <a:t>:</a:t>
                      </a:r>
                      <a:r>
                        <a:rPr lang="en-US" altLang="zh-CN" sz="1200"/>
                        <a:t>5.0.1</a:t>
                      </a:r>
                      <a:endParaRPr lang="en-US" altLang="zh-CN" sz="12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启动容器：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docker run -itd </a:t>
                      </a:r>
                      <a:r>
                        <a:rPr lang="en-US" altLang="zh-CN" sz="1200"/>
                        <a:t>--name redis_6479 </a:t>
                      </a:r>
                      <a:r>
                        <a:rPr lang="zh-CN" altLang="en-US" sz="1200">
                          <a:sym typeface="+mn-ea"/>
                        </a:rPr>
                        <a:t>--restart=always</a:t>
                      </a:r>
                      <a:r>
                        <a:rPr lang="en-US" altLang="zh-CN" sz="1200"/>
                        <a:t> </a:t>
                      </a:r>
                      <a:r>
                        <a:rPr lang="zh-CN" altLang="en-US" sz="1200"/>
                        <a:t>-p 6479:6379 -v /data/redis/data:/data redis:5.0.1 redis-server --appendonly yes --requirepass "aidian927"</a:t>
                      </a:r>
                      <a:endParaRPr lang="zh-CN" altLang="en-US" sz="1200"/>
                    </a:p>
                  </a:txBody>
                  <a:tcPr/>
                </a:tc>
              </a:tr>
              <a:tr h="3575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设置容器</a:t>
                      </a:r>
                      <a:r>
                        <a:rPr lang="en-US" altLang="zh-CN" sz="1200">
                          <a:sym typeface="+mn-ea"/>
                        </a:rPr>
                        <a:t>docker</a:t>
                      </a:r>
                      <a:r>
                        <a:rPr lang="zh-CN" altLang="en-US" sz="1200">
                          <a:sym typeface="+mn-ea"/>
                        </a:rPr>
                        <a:t>时重启  docker --restart=always</a:t>
                      </a:r>
                      <a:endParaRPr lang="zh-CN" altLang="en-US" sz="12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进入容器终端：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docker exec -it </a:t>
                      </a:r>
                      <a:r>
                        <a:rPr lang="en-US" altLang="zh-CN" sz="1200">
                          <a:sym typeface="+mn-ea"/>
                        </a:rPr>
                        <a:t>redis_6479</a:t>
                      </a:r>
                      <a:r>
                        <a:rPr lang="zh-CN" altLang="en-US" sz="1200">
                          <a:sym typeface="+mn-ea"/>
                        </a:rPr>
                        <a:t> 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en-US" altLang="zh-CN" sz="12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" y="3311525"/>
            <a:ext cx="8852535" cy="32442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tomcat</a:t>
            </a:r>
            <a:endParaRPr lang="en-US" altLang="zh-CN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240665" y="854710"/>
          <a:ext cx="518731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73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编写</a:t>
                      </a:r>
                      <a:r>
                        <a:rPr lang="en-US" altLang="zh-CN"/>
                        <a:t>docfile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docker build -f ./Dockerfile -t tomcat:v0 .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docker run  -itd --name tomcat01 </a:t>
                      </a:r>
                      <a:r>
                        <a:rPr lang="zh-CN" altLang="en-US" sz="1800">
                          <a:sym typeface="+mn-ea"/>
                        </a:rPr>
                        <a:t>--restart=always</a:t>
                      </a:r>
                      <a:r>
                        <a:rPr lang="zh-CN" altLang="en-US"/>
                        <a:t> -p 8080:8080 -v=/data/tomcat/logs:/usr/local/tomcat_id/logs tomcat:v0 /bin/bash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docker exec -it tomcat01 /bin/bash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" y="4856480"/>
            <a:ext cx="11610975" cy="1582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10" y="3307080"/>
            <a:ext cx="5220970" cy="14751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854710"/>
            <a:ext cx="6306185" cy="39274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tomcat</a:t>
            </a:r>
            <a:endParaRPr lang="en-US" altLang="zh-CN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515" y="854710"/>
            <a:ext cx="5940425" cy="3333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005" y="4324350"/>
            <a:ext cx="7751445" cy="21145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部署服务器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180975" y="913765"/>
          <a:ext cx="5016500" cy="366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650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1. </a:t>
                      </a:r>
                      <a:r>
                        <a:rPr lang="zh-CN" altLang="en-US" sz="1200"/>
                        <a:t>编写</a:t>
                      </a:r>
                      <a:r>
                        <a:rPr lang="en-US" altLang="zh-CN" sz="1200"/>
                        <a:t>dockerfile</a:t>
                      </a:r>
                      <a:r>
                        <a:rPr lang="zh-CN" altLang="en-US" sz="1200"/>
                        <a:t>，编写启动脚本</a:t>
                      </a:r>
                      <a:endParaRPr lang="zh-CN" altLang="en-US" sz="1200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2. centos</a:t>
                      </a:r>
                      <a:r>
                        <a:rPr lang="zh-CN" altLang="en-US" sz="1200"/>
                        <a:t>：</a:t>
                      </a:r>
                      <a:r>
                        <a:rPr lang="en-US" altLang="zh-CN" sz="1200"/>
                        <a:t>mybase_centos01  </a:t>
                      </a:r>
                      <a:r>
                        <a:rPr lang="zh-CN" altLang="en-US" sz="1200"/>
                        <a:t>是自己做的基础镜像，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主要是安装了一些常用软件，</a:t>
                      </a:r>
                      <a:r>
                        <a:rPr lang="en-US" altLang="zh-CN" sz="1200"/>
                        <a:t>ifconfig</a:t>
                      </a:r>
                      <a:r>
                        <a:rPr lang="zh-CN" altLang="en-US" sz="1200"/>
                        <a:t>，</a:t>
                      </a:r>
                      <a:r>
                        <a:rPr lang="en-US" altLang="zh-CN" sz="1200"/>
                        <a:t>vim</a:t>
                      </a:r>
                      <a:r>
                        <a:rPr lang="zh-CN" altLang="en-US" sz="1200"/>
                        <a:t>，</a:t>
                      </a:r>
                      <a:r>
                        <a:rPr lang="en-US" altLang="zh-CN" sz="1200"/>
                        <a:t>gcc</a:t>
                      </a:r>
                      <a:r>
                        <a:rPr lang="zh-CN" altLang="en-US" sz="1200"/>
                        <a:t>，</a:t>
                      </a:r>
                      <a:r>
                        <a:rPr lang="en-US" altLang="zh-CN" sz="1200"/>
                        <a:t>svn</a:t>
                      </a:r>
                      <a:r>
                        <a:rPr lang="zh-CN" altLang="en-US" sz="1200"/>
                        <a:t>等</a:t>
                      </a:r>
                      <a:endParaRPr lang="zh-CN" altLang="en-US" sz="1200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3. docker build -f ./Dockerfile -t </a:t>
                      </a:r>
                      <a:r>
                        <a:rPr lang="en-US" altLang="zh-CN" sz="1200">
                          <a:sym typeface="+mn-ea"/>
                        </a:rPr>
                        <a:t>server_images:v1 .</a:t>
                      </a:r>
                      <a:endParaRPr lang="en-US" altLang="zh-CN" sz="1200"/>
                    </a:p>
                  </a:txBody>
                  <a:tcPr/>
                </a:tc>
              </a:tr>
              <a:tr h="1737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4. docker run -itd --name server_02 -p 13001:13001 -p 13101:13101 -p 13301:13301 -p 13401:13401 -p 13501:13501 -p 13801:13801 -p 14101:14101 -p 14321:14321 -p 14401:14401 -p 14501:14501 -p 14701:14701 -p 14901:14901  -v=/data/server/log:/home/workspace/trunk01_id/log </a:t>
                      </a:r>
                      <a:r>
                        <a:rPr lang="en-US" altLang="zh-CN" sz="1200">
                          <a:sym typeface="+mn-ea"/>
                        </a:rPr>
                        <a:t>-v=/data/server/data:/home/workspace/trunk01_id/data</a:t>
                      </a:r>
                      <a:r>
                        <a:rPr lang="en-US" altLang="zh-CN" sz="1200"/>
                        <a:t> server_images:v1</a:t>
                      </a:r>
                      <a:endParaRPr lang="en-US" altLang="zh-CN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注： 本地服，可以一个容器运行全部服务器，也可以一个容器跑一个服。正常来说，</a:t>
                      </a:r>
                      <a:r>
                        <a:rPr lang="en-US" altLang="zh-CN" sz="1200"/>
                        <a:t>docker</a:t>
                      </a:r>
                      <a:r>
                        <a:rPr lang="zh-CN" altLang="en-US" sz="1200"/>
                        <a:t>是比较推荐一个容器一个应用。</a:t>
                      </a:r>
                      <a:endParaRPr lang="zh-CN" altLang="en-US" sz="1200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485" y="534035"/>
            <a:ext cx="6742430" cy="51060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4770120"/>
            <a:ext cx="3409950" cy="13430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部署服务器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" y="1925955"/>
            <a:ext cx="10332720" cy="445262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80390" y="994410"/>
            <a:ext cx="111569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万事具备，这时候拿我们之前通过链接注册的账号，通过机器人测试：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测试环境选择宿主机：</a:t>
            </a:r>
            <a:r>
              <a:rPr lang="en-US" altLang="zh-CN" sz="1400">
                <a:solidFill>
                  <a:schemeClr val="bg1"/>
                </a:solidFill>
              </a:rPr>
              <a:t>192.168.1.123 </a:t>
            </a:r>
            <a:r>
              <a:rPr lang="zh-CN" altLang="en-US" sz="1400">
                <a:solidFill>
                  <a:schemeClr val="bg1"/>
                </a:solidFill>
              </a:rPr>
              <a:t>， 执行命令：</a:t>
            </a:r>
            <a:r>
              <a:rPr lang="en-US" altLang="zh-CN" sz="1400">
                <a:solidFill>
                  <a:schemeClr val="bg1"/>
                </a:solidFill>
              </a:rPr>
              <a:t>./robot 192.168.1.123 14701 101093</a:t>
            </a:r>
            <a:endParaRPr lang="en-US" altLang="zh-CN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如图所示，说明服务器已经在运行了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部署服务器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9110" y="3303905"/>
            <a:ext cx="11156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提问：至此，我们的服务器已经正常运行了。现在拿客户端选择我们的这个服务器，可以成功链接吗？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884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2810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31140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65760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08610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06185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56870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部署服务器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8470" y="1214755"/>
            <a:ext cx="1115695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答案是不行的，因为项目是在容器中运行的，因此</a:t>
            </a:r>
            <a:r>
              <a:rPr lang="en-US" altLang="zh-CN" sz="1400">
                <a:solidFill>
                  <a:schemeClr val="bg1"/>
                </a:solidFill>
              </a:rPr>
              <a:t>gamesvr</a:t>
            </a:r>
            <a:r>
              <a:rPr lang="zh-CN" altLang="en-US" sz="1400">
                <a:solidFill>
                  <a:schemeClr val="bg1"/>
                </a:solidFill>
              </a:rPr>
              <a:t>的地址也是容器地址</a:t>
            </a:r>
            <a:r>
              <a:rPr lang="en-US" altLang="zh-CN" sz="1400">
                <a:solidFill>
                  <a:schemeClr val="bg1"/>
                </a:solidFill>
              </a:rPr>
              <a:t>172.17.0.8</a:t>
            </a:r>
            <a:r>
              <a:rPr lang="zh-CN" altLang="en-US" sz="1400">
                <a:solidFill>
                  <a:schemeClr val="bg1"/>
                </a:solidFill>
              </a:rPr>
              <a:t>，该地址仅局限于宿主机同网络下能访问。为什么呢？ 因为</a:t>
            </a:r>
            <a:r>
              <a:rPr lang="en-US" altLang="zh-CN" sz="1400">
                <a:solidFill>
                  <a:schemeClr val="bg1"/>
                </a:solidFill>
              </a:rPr>
              <a:t>docker0 </a:t>
            </a:r>
            <a:r>
              <a:rPr lang="zh-CN" altLang="en-US" sz="1400">
                <a:solidFill>
                  <a:schemeClr val="bg1"/>
                </a:solidFill>
              </a:rPr>
              <a:t>是以</a:t>
            </a:r>
            <a:r>
              <a:rPr lang="en-US" altLang="zh-CN" sz="1400">
                <a:solidFill>
                  <a:schemeClr val="bg1"/>
                </a:solidFill>
              </a:rPr>
              <a:t>net</a:t>
            </a:r>
            <a:r>
              <a:rPr lang="zh-CN" altLang="en-US" sz="1400">
                <a:solidFill>
                  <a:schemeClr val="bg1"/>
                </a:solidFill>
              </a:rPr>
              <a:t>直连的方式创建的虚拟网卡，相当于</a:t>
            </a:r>
            <a:r>
              <a:rPr lang="en-US" altLang="zh-CN" sz="1400">
                <a:solidFill>
                  <a:schemeClr val="bg1"/>
                </a:solidFill>
              </a:rPr>
              <a:t>172.17.0.0 </a:t>
            </a:r>
            <a:r>
              <a:rPr lang="zh-CN" altLang="en-US" sz="1400">
                <a:solidFill>
                  <a:schemeClr val="bg1"/>
                </a:solidFill>
              </a:rPr>
              <a:t>这个网段的网络属于</a:t>
            </a:r>
            <a:r>
              <a:rPr lang="en-US" altLang="zh-CN" sz="1400">
                <a:solidFill>
                  <a:schemeClr val="bg1"/>
                </a:solidFill>
              </a:rPr>
              <a:t>192.168.1.123</a:t>
            </a:r>
            <a:r>
              <a:rPr lang="zh-CN" altLang="en-US" sz="1400">
                <a:solidFill>
                  <a:schemeClr val="bg1"/>
                </a:solidFill>
              </a:rPr>
              <a:t>这个主机的虚拟子网，外部主机是无法通过</a:t>
            </a:r>
            <a:r>
              <a:rPr lang="en-US" altLang="zh-CN" sz="1400">
                <a:solidFill>
                  <a:schemeClr val="bg1"/>
                </a:solidFill>
              </a:rPr>
              <a:t>172.17.0.8:14501 </a:t>
            </a:r>
            <a:r>
              <a:rPr lang="zh-CN" altLang="en-US" sz="1400">
                <a:solidFill>
                  <a:schemeClr val="bg1"/>
                </a:solidFill>
              </a:rPr>
              <a:t>这个</a:t>
            </a:r>
            <a:r>
              <a:rPr lang="en-US" altLang="zh-CN" sz="1400">
                <a:solidFill>
                  <a:schemeClr val="bg1"/>
                </a:solidFill>
              </a:rPr>
              <a:t>ip</a:t>
            </a:r>
            <a:r>
              <a:rPr lang="zh-CN" altLang="en-US" sz="1400">
                <a:solidFill>
                  <a:schemeClr val="bg1"/>
                </a:solidFill>
              </a:rPr>
              <a:t>端口访问</a:t>
            </a:r>
            <a:r>
              <a:rPr lang="en-US" altLang="zh-CN" sz="1400">
                <a:solidFill>
                  <a:schemeClr val="bg1"/>
                </a:solidFill>
              </a:rPr>
              <a:t>gamesvr</a:t>
            </a:r>
            <a:r>
              <a:rPr lang="zh-CN" altLang="en-US" sz="1400">
                <a:solidFill>
                  <a:schemeClr val="bg1"/>
                </a:solidFill>
              </a:rPr>
              <a:t>，需要做端口映射。但是回头一想，我们创建容器的时候，不就是通过 </a:t>
            </a:r>
            <a:r>
              <a:rPr lang="en-US" altLang="zh-CN" sz="1400">
                <a:solidFill>
                  <a:schemeClr val="bg1"/>
                </a:solidFill>
              </a:rPr>
              <a:t>-p 14501:14501 </a:t>
            </a:r>
            <a:r>
              <a:rPr lang="zh-CN" altLang="en-US" sz="1400">
                <a:solidFill>
                  <a:schemeClr val="bg1"/>
                </a:solidFill>
              </a:rPr>
              <a:t>在容器和主机之间做了端口映射吗？ 那将宿主机的</a:t>
            </a:r>
            <a:r>
              <a:rPr lang="en-US" altLang="zh-CN" sz="1400">
                <a:solidFill>
                  <a:schemeClr val="bg1"/>
                </a:solidFill>
              </a:rPr>
              <a:t>ip=192.168.1.123 </a:t>
            </a:r>
            <a:r>
              <a:rPr lang="zh-CN" altLang="en-US" sz="1400">
                <a:solidFill>
                  <a:schemeClr val="bg1"/>
                </a:solidFill>
              </a:rPr>
              <a:t>返回给前端，那问题不就解决了？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结果证明，将</a:t>
            </a:r>
            <a:r>
              <a:rPr lang="en-US" altLang="zh-CN" sz="1400">
                <a:solidFill>
                  <a:schemeClr val="bg1"/>
                </a:solidFill>
              </a:rPr>
              <a:t>192.168.1.123</a:t>
            </a:r>
            <a:r>
              <a:rPr lang="zh-CN" altLang="en-US" sz="1400">
                <a:solidFill>
                  <a:schemeClr val="bg1"/>
                </a:solidFill>
              </a:rPr>
              <a:t>这个当做</a:t>
            </a:r>
            <a:r>
              <a:rPr lang="en-US" altLang="zh-CN" sz="1400">
                <a:solidFill>
                  <a:schemeClr val="bg1"/>
                </a:solidFill>
              </a:rPr>
              <a:t>gamesvr</a:t>
            </a:r>
            <a:r>
              <a:rPr lang="zh-CN" altLang="en-US" sz="1400">
                <a:solidFill>
                  <a:schemeClr val="bg1"/>
                </a:solidFill>
              </a:rPr>
              <a:t>服的</a:t>
            </a:r>
            <a:r>
              <a:rPr lang="en-US" altLang="zh-CN" sz="1400">
                <a:solidFill>
                  <a:schemeClr val="bg1"/>
                </a:solidFill>
              </a:rPr>
              <a:t>ip</a:t>
            </a:r>
            <a:r>
              <a:rPr lang="zh-CN" altLang="en-US" sz="1400">
                <a:solidFill>
                  <a:schemeClr val="bg1"/>
                </a:solidFill>
              </a:rPr>
              <a:t>返回给前端，就可以完成了在公司网络内其他主机与本机服务器进行通信了。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72160" y="2491105"/>
            <a:ext cx="10648315" cy="41319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1179195" y="2594610"/>
            <a:ext cx="36957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公司局域网 </a:t>
            </a:r>
            <a:r>
              <a:rPr lang="en-US" altLang="zh-CN" sz="1200"/>
              <a:t>192.168.1.x</a:t>
            </a:r>
            <a:endParaRPr lang="en-US" altLang="zh-CN" sz="1200"/>
          </a:p>
        </p:txBody>
      </p:sp>
      <p:sp>
        <p:nvSpPr>
          <p:cNvPr id="6" name="圆角矩形 5"/>
          <p:cNvSpPr/>
          <p:nvPr/>
        </p:nvSpPr>
        <p:spPr>
          <a:xfrm>
            <a:off x="1235710" y="3361055"/>
            <a:ext cx="1619885" cy="431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192.168.1.50</a:t>
            </a:r>
            <a:endParaRPr lang="en-US" altLang="zh-CN" sz="1200"/>
          </a:p>
        </p:txBody>
      </p:sp>
      <p:sp>
        <p:nvSpPr>
          <p:cNvPr id="7" name="圆角矩形 6"/>
          <p:cNvSpPr/>
          <p:nvPr/>
        </p:nvSpPr>
        <p:spPr>
          <a:xfrm>
            <a:off x="1235710" y="4063365"/>
            <a:ext cx="1619885" cy="431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ym typeface="+mn-ea"/>
              </a:rPr>
              <a:t>192.168.1.51</a:t>
            </a:r>
            <a:endParaRPr lang="en-US" altLang="zh-CN" sz="1200"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235710" y="4753610"/>
            <a:ext cx="1619885" cy="431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ym typeface="+mn-ea"/>
              </a:rPr>
              <a:t>192.168.1.52</a:t>
            </a:r>
            <a:endParaRPr lang="en-US" altLang="zh-CN" sz="1200"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235710" y="5481320"/>
            <a:ext cx="1619885" cy="4311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ym typeface="+mn-ea"/>
              </a:rPr>
              <a:t>192.168.1.53</a:t>
            </a:r>
            <a:endParaRPr lang="en-US" altLang="zh-CN" sz="1200"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117465" y="3197860"/>
            <a:ext cx="5386705" cy="29616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12" name="文本框 11"/>
          <p:cNvSpPr txBox="1"/>
          <p:nvPr/>
        </p:nvSpPr>
        <p:spPr>
          <a:xfrm>
            <a:off x="5481320" y="3293745"/>
            <a:ext cx="11550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/>
              <a:t>192.168.1.123</a:t>
            </a:r>
            <a:endParaRPr lang="en-US" altLang="zh-CN" sz="1200"/>
          </a:p>
        </p:txBody>
      </p:sp>
      <p:sp>
        <p:nvSpPr>
          <p:cNvPr id="13" name="圆角矩形 12"/>
          <p:cNvSpPr/>
          <p:nvPr/>
        </p:nvSpPr>
        <p:spPr>
          <a:xfrm>
            <a:off x="7389495" y="3361055"/>
            <a:ext cx="2750185" cy="26358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14" name="圆角矩形 13"/>
          <p:cNvSpPr/>
          <p:nvPr/>
        </p:nvSpPr>
        <p:spPr>
          <a:xfrm>
            <a:off x="8251825" y="3705860"/>
            <a:ext cx="1696085" cy="3740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172.17.0.8:14501</a:t>
            </a:r>
            <a:endParaRPr lang="en-US" altLang="zh-CN" sz="1200"/>
          </a:p>
        </p:txBody>
      </p:sp>
      <p:sp>
        <p:nvSpPr>
          <p:cNvPr id="22" name="圆角矩形 21"/>
          <p:cNvSpPr/>
          <p:nvPr/>
        </p:nvSpPr>
        <p:spPr>
          <a:xfrm>
            <a:off x="8251825" y="4370070"/>
            <a:ext cx="1696085" cy="3740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172.17.0.7</a:t>
            </a:r>
            <a:endParaRPr lang="en-US" altLang="zh-CN" sz="1200"/>
          </a:p>
        </p:txBody>
      </p:sp>
      <p:sp>
        <p:nvSpPr>
          <p:cNvPr id="23" name="圆角矩形 22"/>
          <p:cNvSpPr/>
          <p:nvPr/>
        </p:nvSpPr>
        <p:spPr>
          <a:xfrm>
            <a:off x="8251825" y="5107305"/>
            <a:ext cx="1696085" cy="3740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172.17.0.6</a:t>
            </a:r>
            <a:endParaRPr lang="en-US" altLang="zh-CN" sz="1200"/>
          </a:p>
        </p:txBody>
      </p:sp>
      <p:sp>
        <p:nvSpPr>
          <p:cNvPr id="24" name="上下箭头 23"/>
          <p:cNvSpPr/>
          <p:nvPr/>
        </p:nvSpPr>
        <p:spPr>
          <a:xfrm rot="5400000">
            <a:off x="3862070" y="3679825"/>
            <a:ext cx="393065" cy="17538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27" name="文本框 26"/>
          <p:cNvSpPr txBox="1"/>
          <p:nvPr/>
        </p:nvSpPr>
        <p:spPr>
          <a:xfrm>
            <a:off x="3206115" y="4140835"/>
            <a:ext cx="172974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200"/>
              <a:t>192.168.1.123</a:t>
            </a:r>
            <a:r>
              <a:rPr lang="zh-CN" altLang="en-US" sz="1200"/>
              <a:t>：</a:t>
            </a:r>
            <a:r>
              <a:rPr lang="en-US" altLang="zh-CN" sz="1200"/>
              <a:t>14501</a:t>
            </a:r>
            <a:endParaRPr lang="en-US" altLang="zh-CN" sz="1200"/>
          </a:p>
        </p:txBody>
      </p:sp>
      <p:sp>
        <p:nvSpPr>
          <p:cNvPr id="28" name="圆角矩形 27"/>
          <p:cNvSpPr/>
          <p:nvPr/>
        </p:nvSpPr>
        <p:spPr>
          <a:xfrm>
            <a:off x="6442075" y="3743960"/>
            <a:ext cx="1332230" cy="2971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14501</a:t>
            </a:r>
            <a:endParaRPr lang="en-US" altLang="zh-CN" sz="1200"/>
          </a:p>
        </p:txBody>
      </p:sp>
      <p:sp>
        <p:nvSpPr>
          <p:cNvPr id="30" name="文本框 29"/>
          <p:cNvSpPr txBox="1"/>
          <p:nvPr/>
        </p:nvSpPr>
        <p:spPr>
          <a:xfrm>
            <a:off x="7669530" y="3430270"/>
            <a:ext cx="901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/>
              <a:t>172.17.0.1</a:t>
            </a:r>
            <a:endParaRPr lang="en-US" altLang="zh-CN" sz="1200"/>
          </a:p>
        </p:txBody>
      </p:sp>
      <p:sp>
        <p:nvSpPr>
          <p:cNvPr id="31" name="左右箭头 30"/>
          <p:cNvSpPr/>
          <p:nvPr/>
        </p:nvSpPr>
        <p:spPr>
          <a:xfrm>
            <a:off x="7774305" y="3855085"/>
            <a:ext cx="478790" cy="75565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左右箭头 31"/>
          <p:cNvSpPr/>
          <p:nvPr/>
        </p:nvSpPr>
        <p:spPr>
          <a:xfrm rot="20460000">
            <a:off x="5175250" y="4152265"/>
            <a:ext cx="1169035" cy="755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遇到的问题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原因描述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343910"/>
            <a:ext cx="5895975" cy="41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3924935"/>
            <a:ext cx="3086100" cy="1600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5796280"/>
            <a:ext cx="5895975" cy="371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25" y="965200"/>
            <a:ext cx="5895975" cy="552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665" y="965200"/>
            <a:ext cx="5896610" cy="2185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25" y="1824355"/>
            <a:ext cx="5895340" cy="352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9825" y="2411095"/>
            <a:ext cx="5895975" cy="11334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1095" y="3662680"/>
            <a:ext cx="5894705" cy="250507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遇到的问题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处理问题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962660"/>
            <a:ext cx="5848985" cy="17335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40665" y="962660"/>
            <a:ext cx="5728335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从 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 commit --help 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看得出，对于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commmit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的解释就是：根据容器的更改创建出一个新的镜像。</a:t>
            </a:r>
            <a:endParaRPr lang="zh-CN" altLang="en-US" sz="1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容器的更改？ 我不是新增了几个表吗？我不是修改了里面的配置吗？后来我由做了一些实验，我重新搞一个容器，安装了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svn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，然后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commit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一个新的镜像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1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出来，从这个新镜像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1run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一个容器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1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，发现新容器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1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是有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svn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这个软件的，反复操作，在这个基础又装了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vim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。从新镜像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2 run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新容器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2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，是有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svn + vim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。</a:t>
            </a:r>
            <a:endParaRPr lang="zh-CN" altLang="en-US" sz="1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这时候我就纳闷了。为什么？</a:t>
            </a:r>
            <a:endParaRPr lang="zh-CN" altLang="en-US" sz="1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最后，不断的百度，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goole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。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在</a:t>
            </a: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 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官方文档上面看到了答案。</a:t>
            </a:r>
            <a:endParaRPr lang="zh-CN" altLang="en-US" sz="1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https://docs.docker.com/engine/reference/commandline/commit/</a:t>
            </a:r>
            <a:endParaRPr lang="zh-CN" altLang="en-US" sz="1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1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问题原因：</a:t>
            </a:r>
            <a:endParaRPr lang="zh-CN" altLang="en-US" sz="1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US" altLang="zh-CN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	commit</a:t>
            </a:r>
            <a:r>
              <a:rPr lang="zh-CN" altLang="en-US" sz="1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的提交操作，不包括处于容器卷内所包含的任何数据！！！</a:t>
            </a:r>
            <a:endParaRPr lang="zh-CN" altLang="en-US" sz="1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  <a:p>
            <a:pPr algn="l">
              <a:lnSpc>
                <a:spcPct val="110000"/>
              </a:lnSpc>
            </a:pPr>
            <a:endParaRPr lang="zh-CN" altLang="en-US" sz="14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0" y="2841625"/>
            <a:ext cx="5902960" cy="35972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三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部署实践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遇到的问题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问题原因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" y="2049145"/>
            <a:ext cx="6066155" cy="1390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0935" y="1087755"/>
            <a:ext cx="9676765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从容器 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my_mysql 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的摘要（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 inspect my_mysql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）中可以看出，我之前修改的内容，全部是在 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/var/lib/mysql 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目录下。 后面我做实验，发现但凡被定义的容器卷的路径下的任何文件有改动的，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commit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新镜像全都不包含在内。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5" y="3684905"/>
            <a:ext cx="6066155" cy="2971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020" y="2049145"/>
            <a:ext cx="4836160" cy="46075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12725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72415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90500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65585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27510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4945" y="6315710"/>
            <a:ext cx="404495" cy="40449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68630" y="1233805"/>
            <a:ext cx="11137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Docker 是一个开源的应用容器引擎，基于 Go 语言 并遵从 Apache2.0 协议开源。</a:t>
            </a:r>
            <a:endParaRPr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Docker 可以让开发者打包他们的应用以及依赖包到一个轻量级、可移植的容器中，然后发布到任何流行的 Linux 机器上，也可以实现虚拟化。</a:t>
            </a:r>
            <a:endParaRPr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容器是完全使用沙箱机制，相互之间不会有任何接口,</a:t>
            </a:r>
            <a:r>
              <a:rPr 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，</a:t>
            </a:r>
            <a:r>
              <a:rPr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更重要的是容器性能开销极低。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183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一、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简介</a:t>
            </a:r>
            <a:endParaRPr lang="en-US" altLang="zh-CN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8630" y="2890520"/>
            <a:ext cx="111379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Docker的应用场景 ：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Web 应用的自动化打包和发布。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自动化测试和持续集成、发布。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在服务型环境中部署和调整数据库或其他的后台应用。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从头编译或者扩展现有的 OpenShift 或 Cloud Foundry 平台来搭建自己的 PaaS 环境。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lvl="1" indent="0" algn="l">
              <a:buFont typeface="Arial" panose="020B0604020202020204" pitchFamily="34" charset="0"/>
              <a:buNone/>
            </a:pP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265295" y="318135"/>
            <a:ext cx="3660483" cy="5166130"/>
            <a:chOff x="7582" y="2057"/>
            <a:chExt cx="4364" cy="6159"/>
          </a:xfrm>
        </p:grpSpPr>
        <p:sp>
          <p:nvSpPr>
            <p:cNvPr id="6" name="文本框 5"/>
            <p:cNvSpPr txBox="1"/>
            <p:nvPr/>
          </p:nvSpPr>
          <p:spPr>
            <a:xfrm>
              <a:off x="8140" y="2057"/>
              <a:ext cx="2208" cy="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3800">
                  <a:gradFill>
                    <a:gsLst>
                      <a:gs pos="60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bg1">
                          <a:alpha val="19000"/>
                        </a:schemeClr>
                      </a:gs>
                    </a:gsLst>
                    <a:lin ang="2700000" scaled="0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字魂24号-镇魂手书" panose="00000500000000000000" charset="-122"/>
                  <a:ea typeface="字魂24号-镇魂手书" panose="00000500000000000000" charset="-122"/>
                </a:rPr>
                <a:t>共</a:t>
              </a:r>
              <a:endParaRPr lang="zh-CN" altLang="en-US" sz="13800">
                <a:gradFill>
                  <a:gsLst>
                    <a:gs pos="6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19000"/>
                      </a:schemeClr>
                    </a:gs>
                  </a:gsLst>
                  <a:lin ang="27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字魂24号-镇魂手书" panose="00000500000000000000" charset="-122"/>
                <a:ea typeface="字魂24号-镇魂手书" panose="00000500000000000000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738" y="3266"/>
              <a:ext cx="2208" cy="2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3800">
                  <a:gradFill>
                    <a:gsLst>
                      <a:gs pos="60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bg1">
                          <a:alpha val="19000"/>
                        </a:schemeClr>
                      </a:gs>
                    </a:gsLst>
                    <a:lin ang="8100000" scaled="0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字魂24号-镇魂手书" panose="00000500000000000000" charset="-122"/>
                  <a:ea typeface="字魂24号-镇魂手书" panose="00000500000000000000" charset="-122"/>
                </a:rPr>
                <a:t>同</a:t>
              </a:r>
              <a:endParaRPr lang="zh-CN" altLang="en-US" sz="13800">
                <a:gradFill>
                  <a:gsLst>
                    <a:gs pos="6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19000"/>
                      </a:schemeClr>
                    </a:gs>
                  </a:gsLst>
                  <a:lin ang="81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字魂24号-镇魂手书" panose="00000500000000000000" charset="-122"/>
                <a:ea typeface="字魂24号-镇魂手书" panose="0000050000000000000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582" y="3656"/>
              <a:ext cx="2588" cy="3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600">
                  <a:gradFill>
                    <a:gsLst>
                      <a:gs pos="60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bg1">
                          <a:alpha val="19000"/>
                        </a:schemeClr>
                      </a:gs>
                    </a:gsLst>
                    <a:lin ang="0" scaled="0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字魂24号-镇魂手书" panose="00000500000000000000" charset="-122"/>
                  <a:ea typeface="字魂24号-镇魂手书" panose="00000500000000000000" charset="-122"/>
                  <a:sym typeface="+mn-ea"/>
                </a:rPr>
                <a:t>进</a:t>
              </a:r>
              <a:endParaRPr lang="zh-CN" altLang="en-US" sz="16600">
                <a:gradFill>
                  <a:gsLst>
                    <a:gs pos="60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19000"/>
                      </a:schemeClr>
                    </a:gs>
                  </a:gsLst>
                  <a:lin ang="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字魂24号-镇魂手书" panose="00000500000000000000" charset="-122"/>
                <a:ea typeface="字魂24号-镇魂手书" panose="00000500000000000000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178" y="4823"/>
              <a:ext cx="2768" cy="3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7900">
                  <a:gradFill>
                    <a:gsLst>
                      <a:gs pos="5200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bg1">
                          <a:alpha val="19000"/>
                        </a:schemeClr>
                      </a:gs>
                    </a:gsLst>
                    <a:lin ang="16200000" scaled="0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字魂24号-镇魂手书" panose="00000500000000000000" charset="-122"/>
                  <a:ea typeface="字魂24号-镇魂手书" panose="00000500000000000000" charset="-122"/>
                  <a:sym typeface="+mn-ea"/>
                </a:rPr>
                <a:t>步</a:t>
              </a:r>
              <a:endParaRPr lang="zh-CN" altLang="en-US" sz="17900">
                <a:gradFill>
                  <a:gsLst>
                    <a:gs pos="52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alpha val="19000"/>
                      </a:schemeClr>
                    </a:gs>
                  </a:gsLst>
                  <a:lin ang="162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字魂24号-镇魂手书" panose="00000500000000000000" charset="-122"/>
                <a:ea typeface="字魂24号-镇魂手书" panose="00000500000000000000" charset="-122"/>
                <a:sym typeface="+mn-ea"/>
              </a:endParaRPr>
            </a:p>
          </p:txBody>
        </p:sp>
      </p:grpSp>
      <p:sp>
        <p:nvSpPr>
          <p:cNvPr id="16" name="等腰三角形 15"/>
          <p:cNvSpPr/>
          <p:nvPr/>
        </p:nvSpPr>
        <p:spPr>
          <a:xfrm rot="13500000">
            <a:off x="212725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72415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 rot="2700000">
            <a:off x="356235" y="502920"/>
            <a:ext cx="250190" cy="25019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2700000">
            <a:off x="349250" y="382905"/>
            <a:ext cx="250190" cy="25019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90500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1630660" y="6447155"/>
            <a:ext cx="21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1630660" y="6517640"/>
            <a:ext cx="21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1630660" y="6588125"/>
            <a:ext cx="21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65585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27510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12725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72415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90500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65585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27510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4945" y="6315710"/>
            <a:ext cx="404495" cy="40449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68630" y="1233805"/>
            <a:ext cx="111379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Docker 三要素: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	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镜像（Image）：Docker 镜像（Image），就相当于是一个 root 文件系统。比如官方镜像 ubuntu:16.04 就包含了完整的一套 Ubuntu16.04 最小系统的 root 文件系统。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	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容器（Container）：镜像（Image）和容器（Container）的关系，就像是面向对象程序设计中的类和实例一样，镜像是静态的定义，容器是镜像运行时的实体。容器可以被创建、启动、停止、删除、暂停等。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	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仓库（Repository）：仓库可看成一个代码控制中心，用来保存镜像。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183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一、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简介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架构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2921000" y="3623945"/>
          <a:ext cx="568833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165"/>
                <a:gridCol w="284416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Docker</a:t>
                      </a:r>
                      <a:endParaRPr lang="en-US" altLang="zh-CN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面向对象</a:t>
                      </a:r>
                      <a:endParaRPr lang="zh-CN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容器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对象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镜像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12725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72415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90500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65585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27510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4945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183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一、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简介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架构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pic>
        <p:nvPicPr>
          <p:cNvPr id="11" name="图片 10" descr="20190516115228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615" y="1570990"/>
            <a:ext cx="8192770" cy="43484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一、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简介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架构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5" y="1217930"/>
            <a:ext cx="10648950" cy="54387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二、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基本操作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常用命令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7520" y="1226820"/>
            <a:ext cx="11137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4"/>
            </p:custDataLst>
          </p:nvPr>
        </p:nvGraphicFramePr>
        <p:xfrm>
          <a:off x="160655" y="984885"/>
          <a:ext cx="1186815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205"/>
                <a:gridCol w="2962275"/>
                <a:gridCol w="7265670"/>
              </a:tblGrid>
              <a:tr h="2749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命令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描述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例子</a:t>
                      </a:r>
                      <a:endParaRPr lang="zh-CN" altLang="en-US" sz="1000"/>
                    </a:p>
                  </a:txBody>
                  <a:tcPr/>
                </a:tc>
              </a:tr>
              <a:tr h="2546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attach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当前</a:t>
                      </a:r>
                      <a:r>
                        <a:rPr lang="en-US" altLang="zh-CN" sz="1000"/>
                        <a:t>shell</a:t>
                      </a:r>
                      <a:r>
                        <a:rPr lang="zh-CN" altLang="en-US" sz="1000"/>
                        <a:t>下连接指定正在运行的容器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attach xxx   (exit </a:t>
                      </a:r>
                      <a:r>
                        <a:rPr lang="zh-CN" altLang="en-US" sz="1000"/>
                        <a:t>退出容器时，会导致容器关闭</a:t>
                      </a:r>
                      <a:r>
                        <a:rPr lang="en-US" altLang="zh-CN" sz="1000"/>
                        <a:t>)</a:t>
                      </a:r>
                      <a:endParaRPr lang="en-US" altLang="zh-CN" sz="1000"/>
                    </a:p>
                  </a:txBody>
                  <a:tcPr/>
                </a:tc>
              </a:tr>
              <a:tr h="254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exec 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在运行的容器中执行命令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exec -it xxx /bin/bash (exit </a:t>
                      </a:r>
                      <a:r>
                        <a:rPr lang="zh-CN" altLang="en-US" sz="1000"/>
                        <a:t>退出容器，容器照常运行</a:t>
                      </a:r>
                      <a:r>
                        <a:rPr lang="en-US" altLang="zh-CN" sz="1000"/>
                        <a:t>)</a:t>
                      </a:r>
                      <a:endParaRPr lang="en-US" altLang="zh-CN" sz="1000"/>
                    </a:p>
                  </a:txBody>
                  <a:tcPr/>
                </a:tc>
              </a:tr>
              <a:tr h="4819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run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运行一个容器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run -itd --name xxx images:v0 /bin/bash  </a:t>
                      </a:r>
                      <a:endParaRPr lang="en-US" altLang="zh-CN" sz="1000"/>
                    </a:p>
                    <a:p>
                      <a:pPr>
                        <a:buNone/>
                      </a:pPr>
                      <a:r>
                        <a:rPr lang="en-US" altLang="zh-CN" sz="1000"/>
                        <a:t>(/bin/bash </a:t>
                      </a:r>
                      <a:r>
                        <a:rPr lang="zh-CN" altLang="en-US" sz="1000"/>
                        <a:t>为运行容器执行</a:t>
                      </a:r>
                      <a:r>
                        <a:rPr lang="en-US" altLang="zh-CN" sz="1000"/>
                        <a:t>bash</a:t>
                      </a:r>
                      <a:r>
                        <a:rPr lang="zh-CN" altLang="en-US" sz="1000"/>
                        <a:t>，</a:t>
                      </a:r>
                      <a:r>
                        <a:rPr lang="en-US" altLang="zh-CN" sz="1000"/>
                        <a:t>docker</a:t>
                      </a:r>
                      <a:r>
                        <a:rPr lang="zh-CN" altLang="en-US" sz="1000"/>
                        <a:t>必须要保持一个进程在运行，否则没有进程在运行，容器将会关闭</a:t>
                      </a:r>
                      <a:r>
                        <a:rPr lang="en-US" altLang="zh-CN" sz="1000"/>
                        <a:t>)</a:t>
                      </a:r>
                      <a:endParaRPr lang="en-US" altLang="zh-CN" sz="1000"/>
                    </a:p>
                  </a:txBody>
                  <a:tcPr/>
                </a:tc>
              </a:tr>
              <a:tr h="254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tag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给镜像打标签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tag images:v1 images:v2</a:t>
                      </a:r>
                      <a:endParaRPr lang="en-US" altLang="zh-CN" sz="1000"/>
                    </a:p>
                  </a:txBody>
                  <a:tcPr/>
                </a:tc>
              </a:tr>
              <a:tr h="2546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commit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提交当前容器为一个新的镜像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commit container images_test:v0</a:t>
                      </a:r>
                      <a:endParaRPr lang="en-US" altLang="zh-CN" sz="1000"/>
                    </a:p>
                  </a:txBody>
                  <a:tcPr/>
                </a:tc>
              </a:tr>
              <a:tr h="4133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cp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从容器和宿主机之间相互拷贝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宿主机到容器：</a:t>
                      </a:r>
                      <a:r>
                        <a:rPr lang="en-US" altLang="zh-CN" sz="1000"/>
                        <a:t>docker cp /data/flag container:/data/flag</a:t>
                      </a:r>
                      <a:endParaRPr lang="en-US" altLang="zh-CN" sz="1000"/>
                    </a:p>
                    <a:p>
                      <a:pPr>
                        <a:buNone/>
                      </a:pPr>
                      <a:r>
                        <a:rPr lang="zh-CN" altLang="en-US" sz="1000"/>
                        <a:t>容器到宿主机：</a:t>
                      </a:r>
                      <a:r>
                        <a:rPr lang="en-US" altLang="zh-CN" sz="1000"/>
                        <a:t>docker cp container:/data/flag /data/flag</a:t>
                      </a:r>
                      <a:endParaRPr lang="en-US" altLang="zh-CN" sz="1000"/>
                    </a:p>
                  </a:txBody>
                  <a:tcPr/>
                </a:tc>
              </a:tr>
              <a:tr h="4133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login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登录仓库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docker login --username=jasonchen1993 registry.cn-guangzhou.aliyuncs.com</a:t>
                      </a:r>
                      <a:endParaRPr lang="zh-CN" altLang="en-US" sz="1000"/>
                    </a:p>
                    <a:p>
                      <a:pPr>
                        <a:buNone/>
                      </a:pPr>
                      <a:endParaRPr lang="zh-CN" altLang="en-US" sz="1000"/>
                    </a:p>
                  </a:txBody>
                  <a:tcPr/>
                </a:tc>
              </a:tr>
              <a:tr h="254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logout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退出仓库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logout</a:t>
                      </a:r>
                      <a:endParaRPr lang="en-US" altLang="zh-CN" sz="1000"/>
                    </a:p>
                  </a:txBody>
                  <a:tcPr/>
                </a:tc>
              </a:tr>
              <a:tr h="4133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pull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从仓库拉取镜像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pull centos  \  docker pull centos:centos8</a:t>
                      </a:r>
                      <a:endParaRPr lang="en-US" altLang="zh-CN" sz="1000"/>
                    </a:p>
                    <a:p>
                      <a:pPr>
                        <a:buNone/>
                      </a:pPr>
                      <a:r>
                        <a:rPr lang="zh-CN" altLang="en-US" sz="1000"/>
                        <a:t>docker </a:t>
                      </a:r>
                      <a:r>
                        <a:rPr lang="en-US" altLang="zh-CN" sz="1000">
                          <a:sym typeface="+mn-ea"/>
                        </a:rPr>
                        <a:t>pull </a:t>
                      </a:r>
                      <a:r>
                        <a:rPr lang="zh-CN" altLang="en-US" sz="1000"/>
                        <a:t>registry.cn-guangzhou.aliyuncs.com/chentong_linggan/chentong_images:[镜像版本号]</a:t>
                      </a:r>
                      <a:endParaRPr lang="zh-CN" altLang="en-US" sz="1000"/>
                    </a:p>
                  </a:txBody>
                  <a:tcPr/>
                </a:tc>
              </a:tr>
              <a:tr h="2546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push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往仓库提交镜像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</a:t>
                      </a:r>
                      <a:r>
                        <a:rPr lang="zh-CN" altLang="en-US" sz="1000">
                          <a:sym typeface="+mn-ea"/>
                        </a:rPr>
                        <a:t>push </a:t>
                      </a:r>
                      <a:r>
                        <a:rPr lang="en-US" altLang="zh-CN" sz="1000"/>
                        <a:t>registry.cn-guangzhou.aliyuncs.com/chentong_linggan/chentong_images:[镜像版本号]</a:t>
                      </a:r>
                      <a:endParaRPr lang="en-US" altLang="zh-CN" sz="1000"/>
                    </a:p>
                  </a:txBody>
                  <a:tcPr/>
                </a:tc>
              </a:tr>
              <a:tr h="254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images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查询本地镜像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images</a:t>
                      </a:r>
                      <a:endParaRPr lang="en-US" altLang="zh-CN" sz="1000"/>
                    </a:p>
                  </a:txBody>
                  <a:tcPr/>
                </a:tc>
              </a:tr>
              <a:tr h="2546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ps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查看运行的容器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ps</a:t>
                      </a:r>
                      <a:endParaRPr lang="en-US" altLang="zh-CN" sz="1000"/>
                    </a:p>
                  </a:txBody>
                  <a:tcPr/>
                </a:tc>
              </a:tr>
              <a:tr h="2546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search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在仓库搜索镜像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search xxx</a:t>
                      </a:r>
                      <a:endParaRPr lang="en-US" altLang="zh-CN" sz="1000"/>
                    </a:p>
                  </a:txBody>
                  <a:tcPr/>
                </a:tc>
              </a:tr>
              <a:tr h="254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rm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删除容器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rm xxx </a:t>
                      </a:r>
                      <a:r>
                        <a:rPr lang="zh-CN" altLang="en-US" sz="1000"/>
                        <a:t>（正在运行的容器无法删除，先 </a:t>
                      </a:r>
                      <a:r>
                        <a:rPr lang="en-US" altLang="zh-CN" sz="1000"/>
                        <a:t>docker stop xxx</a:t>
                      </a:r>
                      <a:r>
                        <a:rPr lang="zh-CN" altLang="en-US" sz="1000"/>
                        <a:t>）</a:t>
                      </a:r>
                      <a:endParaRPr lang="zh-CN" altLang="en-US" sz="1000"/>
                    </a:p>
                  </a:txBody>
                  <a:tcPr/>
                </a:tc>
              </a:tr>
              <a:tr h="2546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rmi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删除镜像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rmi images </a:t>
                      </a:r>
                      <a:r>
                        <a:rPr lang="zh-CN" altLang="en-US" sz="1000"/>
                        <a:t>（有容器依赖的镜像无法删除，先把依赖的容器删干净</a:t>
                      </a:r>
                      <a:r>
                        <a:rPr lang="zh-CN" altLang="en-US" sz="1000"/>
                        <a:t>）</a:t>
                      </a:r>
                      <a:endParaRPr lang="zh-CN" altLang="en-US" sz="1000"/>
                    </a:p>
                  </a:txBody>
                  <a:tcPr/>
                </a:tc>
              </a:tr>
              <a:tr h="254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build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通过</a:t>
                      </a:r>
                      <a:r>
                        <a:rPr lang="en-US" altLang="zh-CN" sz="1000"/>
                        <a:t>dockerfilr </a:t>
                      </a:r>
                      <a:r>
                        <a:rPr lang="zh-CN" altLang="en-US" sz="1000"/>
                        <a:t>构建新镜像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build -f Dockerfile -t images .</a:t>
                      </a:r>
                      <a:endParaRPr lang="zh-CN" altLang="en-US" sz="1000"/>
                    </a:p>
                  </a:txBody>
                  <a:tcPr/>
                </a:tc>
              </a:tr>
              <a:tr h="2546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inspect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查看容器详细信息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docker inspect container</a:t>
                      </a:r>
                      <a:endParaRPr lang="en-US" altLang="zh-CN" sz="10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二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基本操作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Dockerfile</a:t>
            </a:r>
            <a:endParaRPr lang="en-US" altLang="zh-CN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7520" y="885825"/>
            <a:ext cx="1113790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什么是</a:t>
            </a:r>
            <a:r>
              <a:rPr lang="en-US" altLang="zh-CN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Dokcerfile </a:t>
            </a:r>
            <a:r>
              <a:rPr lang="zh-CN" altLang="en-US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？</a:t>
            </a:r>
            <a:endParaRPr lang="zh-CN" altLang="en-US" sz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	</a:t>
            </a:r>
            <a:r>
              <a:rPr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Docker以从上到下的顺序运行Dockerfile的指令。为了指定基本映像，第一条指令必须是FROM。一个声明以＃字符开头则被视为注释。可以在Docker文件中使用RUN，CMD，FROM，EXPOSE，ENV等指令。</a:t>
            </a:r>
            <a:endParaRPr sz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endParaRPr lang="zh-CN" altLang="en-US" sz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如何执行</a:t>
            </a:r>
            <a:r>
              <a:rPr lang="en-US" altLang="zh-CN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Dockerfile</a:t>
            </a:r>
            <a:r>
              <a:rPr lang="zh-CN" altLang="en-US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生成指定镜像？</a:t>
            </a:r>
            <a:endParaRPr lang="zh-CN" altLang="en-US" sz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	$ docker build -f Dockfile -t test_images:v0 .</a:t>
            </a:r>
            <a:endParaRPr lang="en-US" altLang="zh-CN" sz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	. </a:t>
            </a:r>
            <a:r>
              <a:rPr lang="zh-CN" altLang="en-US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是指上下文路径， docker 在构建镜像，有时候想要使用到本机的文件（比如复制），docker build 命令得知这个路径后，会将路径下的所有内容打包。</a:t>
            </a:r>
            <a:endParaRPr lang="zh-CN" altLang="en-US" sz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	-f </a:t>
            </a:r>
            <a:r>
              <a:rPr lang="zh-CN" altLang="en-US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指定对应的</a:t>
            </a:r>
            <a:r>
              <a:rPr lang="en-US" altLang="zh-CN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Dockerfile </a:t>
            </a:r>
            <a:r>
              <a:rPr lang="zh-CN" altLang="en-US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文件，如果不加默认读取当前上下文路径的</a:t>
            </a:r>
            <a:r>
              <a:rPr lang="en-US" altLang="zh-CN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dockerfile</a:t>
            </a:r>
            <a:endParaRPr lang="en-US" altLang="zh-CN" sz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	-t </a:t>
            </a:r>
            <a:r>
              <a:rPr lang="zh-CN" altLang="en-US" sz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意思是可以给镜像定义标签</a:t>
            </a:r>
            <a:endParaRPr lang="en-US" altLang="zh-CN" sz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pPr algn="l"/>
            <a:endParaRPr lang="zh-CN" altLang="en-US" sz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020" y="2578735"/>
            <a:ext cx="7452995" cy="40779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3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3500000">
            <a:off x="203200" y="6497955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3500000">
            <a:off x="262890" y="6437630"/>
            <a:ext cx="233680" cy="160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80975" y="240665"/>
            <a:ext cx="0" cy="61404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1656060" y="375285"/>
            <a:ext cx="216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817985" y="318135"/>
            <a:ext cx="0" cy="216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山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420" y="6315710"/>
            <a:ext cx="404495" cy="40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0658" y="366395"/>
            <a:ext cx="4693285" cy="361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二、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Docker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基本操作</a:t>
            </a:r>
            <a:r>
              <a:rPr lang="en-US" altLang="zh-CN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-Dockerfile</a:t>
            </a:r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字魂58号-创中黑-Regular" panose="00000500000000000000" charset="-122"/>
                <a:sym typeface="+mn-ea"/>
              </a:rPr>
              <a:t>常用命令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字魂58号-创中黑-Regular" panose="000005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77520" y="1226820"/>
            <a:ext cx="11137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rPr>
              <a:t>。</a:t>
            </a:r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  <a:p>
            <a:endParaRPr lang="zh-CN" altLang="en-US" sz="1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cs typeface="+mn-ea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286385" y="1031240"/>
          <a:ext cx="11490325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835"/>
                <a:gridCol w="646049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例子</a:t>
                      </a:r>
                      <a:endParaRPr lang="zh-CN" altLang="en-US"/>
                    </a:p>
                  </a:txBody>
                  <a:tcPr/>
                </a:tc>
              </a:tr>
              <a:tr h="3054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FROM：指定基础镜像，必须为第一个命令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FROM centos</a:t>
                      </a:r>
                      <a:r>
                        <a:rPr lang="zh-CN" altLang="en-US" sz="1000"/>
                        <a:t>：</a:t>
                      </a:r>
                      <a:r>
                        <a:rPr lang="en-US" altLang="zh-CN" sz="1000"/>
                        <a:t>centos7</a:t>
                      </a:r>
                      <a:endParaRPr lang="en-US" altLang="zh-CN" sz="1000"/>
                    </a:p>
                  </a:txBody>
                  <a:tcPr/>
                </a:tc>
              </a:tr>
              <a:tr h="3054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MAINTAINER: 维护者信息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MAINTAINER JasonChen</a:t>
                      </a:r>
                      <a:endParaRPr lang="en-US" altLang="zh-CN" sz="1000"/>
                    </a:p>
                  </a:txBody>
                  <a:tcPr/>
                </a:tc>
              </a:tr>
              <a:tr h="3054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RUN：构建镜像时执行的命令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RUN yum -y install vim</a:t>
                      </a:r>
                      <a:endParaRPr lang="en-US" altLang="zh-CN" sz="1000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ADD：拷贝，tar类型文件会自动解压(网络压缩资源不会被解压)，可以访问网络资源，类似wget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ADD xxx.tar.gz /data/xxx</a:t>
                      </a:r>
                      <a:endParaRPr lang="en-US" altLang="zh-CN" sz="1000"/>
                    </a:p>
                  </a:txBody>
                  <a:tcPr/>
                </a:tc>
              </a:tr>
              <a:tr h="3054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COPY：单纯的拷贝功能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COPY /data/xxx /data/xxx</a:t>
                      </a:r>
                      <a:endParaRPr lang="en-US" altLang="zh-CN" sz="1000"/>
                    </a:p>
                  </a:txBody>
                  <a:tcPr/>
                </a:tc>
              </a:tr>
              <a:tr h="3054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ENV：设置环境变量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ENV </a:t>
                      </a:r>
                      <a:r>
                        <a:rPr lang="en-US" altLang="zh-CN" sz="1000"/>
                        <a:t>JAVA_HOME /usr/local/jdk1.8.0_131</a:t>
                      </a:r>
                      <a:endParaRPr lang="en-US" altLang="zh-CN" sz="1000"/>
                    </a:p>
                    <a:p>
                      <a:pPr>
                        <a:buNone/>
                      </a:pPr>
                      <a:r>
                        <a:rPr lang="en-US" altLang="zh-CN" sz="1000"/>
                        <a:t>ENV PATH $PATH:$JAVA_HOME/bin</a:t>
                      </a:r>
                      <a:endParaRPr lang="en-US" altLang="zh-CN" sz="1000"/>
                    </a:p>
                  </a:txBody>
                  <a:tcPr/>
                </a:tc>
              </a:tr>
              <a:tr h="3054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EXPOSE：指定于外界交互的端口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000"/>
                        <a:t>EXPORT 8080</a:t>
                      </a:r>
                      <a:endParaRPr lang="en-US" altLang="zh-CN" sz="1000"/>
                    </a:p>
                  </a:txBody>
                  <a:tcPr/>
                </a:tc>
              </a:tr>
              <a:tr h="3054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VOLUME：用于指定持久化目录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VOLUME ["/path/to/dir"]</a:t>
                      </a:r>
                      <a:endParaRPr lang="zh-CN" altLang="en-US" sz="1000"/>
                    </a:p>
                  </a:txBody>
                  <a:tcPr/>
                </a:tc>
              </a:tr>
              <a:tr h="3054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WORKDIR：工作目录，进入容器默认的工作路径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WORKDIR /path/to/workdir</a:t>
                      </a:r>
                      <a:endParaRPr lang="zh-CN" altLang="en-US" sz="1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285750" y="4446905"/>
            <a:ext cx="11490960" cy="1706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CMD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：指定一个容器启动时要运行的命令。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dockerfile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中可以有多个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CMD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指令，但只有最后一个生效，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CMD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会被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docker run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之后的参数替换。该指令会被替换。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CMD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指令的格式和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RUN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类似，也是两种格式：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a) shell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格式：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CMD &lt;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命令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&gt;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b) exec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格式：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CMD ['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可执行文件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'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，‘参数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1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’，‘参数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2’....]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c) 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参数列表格式：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CMD ['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参数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1'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，‘参数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2’...]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，在指定了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ENTRYPOINT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指令后，用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CMD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指定具体的参数。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ENTRYPOINT</a:t>
            </a:r>
            <a:r>
              <a:rPr lang="zh-CN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：	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指定一个容器启动时要运行的命令。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ENTRYPOIT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的目的和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CMD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一样，都是在指定容器启动程序及参数。区别：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CMD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和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ENTRYPOINT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都是指定一个容器启动时要运行的命令，但是 如果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dockerfile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中可以有多个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CMD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指令，只有最后一个生效 ，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CMD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会被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docker run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之后的参数替换 ；而有多个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ENTRYPOINT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指令，每个指令都生效，这就是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CMD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和</a:t>
            </a:r>
            <a:r>
              <a:rPr lang="en-US" sz="1050" b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</a:rPr>
              <a:t>ENTRYPOINT</a:t>
            </a:r>
            <a:r>
              <a:rPr lang="zh-CN" sz="1050" b="0">
                <a:solidFill>
                  <a:schemeClr val="bg1"/>
                </a:solidFill>
                <a:ea typeface="宋体" panose="02010600030101010101" pitchFamily="2" charset="-122"/>
              </a:rPr>
              <a:t>的区别。</a:t>
            </a:r>
            <a:endParaRPr lang="zh-CN" altLang="en-US" sz="1050" b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TABLE_BEAUTIFY" val="smartTable{c3c4dc07-59cf-4ebe-8b6a-e3af14c523cd}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ABLE_BEAUTIFY" val="smartTable{56a5f0ff-b783-4d3c-87e5-97f765c5ae23}"/>
  <p:tag name="TABLE_ENDDRAG_ORIGIN_RECT" val="934*417"/>
  <p:tag name="TABLE_ENDDRAG_RECT" val="12*77*934*417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UNIT_TABLE_BEAUTIFY" val="smartTable{347c9210-ac11-43a2-9f60-f1bd40ff2eee}"/>
  <p:tag name="TABLE_ENDDRAG_ORIGIN_RECT" val="904*245"/>
  <p:tag name="TABLE_ENDDRAG_RECT" val="22*81*904*245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UNIT_TABLE_BEAUTIFY" val="smartTable{e417e178-b203-4ea6-b86e-cf43eb6b02f0}"/>
  <p:tag name="TABLE_ENDDRAG_ORIGIN_RECT" val="872*242"/>
  <p:tag name="TABLE_ENDDRAG_RECT" val="35*120*872*24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7901</Words>
  <Application>WPS 演示</Application>
  <PresentationFormat>宽屏</PresentationFormat>
  <Paragraphs>519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Wingdings</vt:lpstr>
      <vt:lpstr>Noto Sans S Chinese Light</vt:lpstr>
      <vt:lpstr>字魂59号-创粗黑</vt:lpstr>
      <vt:lpstr>黑体</vt:lpstr>
      <vt:lpstr>Noto Sans S Chinese Regular</vt:lpstr>
      <vt:lpstr>字魂58号-创中黑-Regular</vt:lpstr>
      <vt:lpstr>Calibri</vt:lpstr>
      <vt:lpstr>Times New Roman</vt:lpstr>
      <vt:lpstr>Arial Unicode MS</vt:lpstr>
      <vt:lpstr>字魂24号-镇魂手书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JasonChen</cp:lastModifiedBy>
  <cp:revision>302</cp:revision>
  <dcterms:created xsi:type="dcterms:W3CDTF">2019-06-19T02:08:00Z</dcterms:created>
  <dcterms:modified xsi:type="dcterms:W3CDTF">2021-10-25T10:20:38Z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KSOTemplateUUID">
    <vt:lpwstr>v1.0_mb_kyleDTXn2eNz516iqYFXxw==</vt:lpwstr>
  </property>
</Properties>
</file>